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99" r:id="rId2"/>
    <p:sldId id="505" r:id="rId3"/>
    <p:sldId id="504" r:id="rId4"/>
    <p:sldId id="1213" r:id="rId5"/>
    <p:sldId id="1214" r:id="rId6"/>
    <p:sldId id="1166" r:id="rId7"/>
    <p:sldId id="1050" r:id="rId8"/>
    <p:sldId id="1053" r:id="rId9"/>
    <p:sldId id="1215" r:id="rId10"/>
    <p:sldId id="333" r:id="rId11"/>
    <p:sldId id="507" r:id="rId12"/>
    <p:sldId id="1216" r:id="rId13"/>
    <p:sldId id="484" r:id="rId14"/>
    <p:sldId id="470" r:id="rId15"/>
    <p:sldId id="551" r:id="rId16"/>
    <p:sldId id="1217" r:id="rId17"/>
    <p:sldId id="488" r:id="rId18"/>
    <p:sldId id="557" r:id="rId19"/>
    <p:sldId id="1218" r:id="rId20"/>
    <p:sldId id="1142" r:id="rId21"/>
    <p:sldId id="590" r:id="rId22"/>
    <p:sldId id="1196" r:id="rId23"/>
    <p:sldId id="1219" r:id="rId24"/>
    <p:sldId id="1203" r:id="rId25"/>
    <p:sldId id="1185" r:id="rId26"/>
    <p:sldId id="562" r:id="rId27"/>
    <p:sldId id="561" r:id="rId28"/>
    <p:sldId id="1211" r:id="rId29"/>
    <p:sldId id="1043" r:id="rId30"/>
    <p:sldId id="564" r:id="rId31"/>
    <p:sldId id="462" r:id="rId32"/>
    <p:sldId id="464" r:id="rId33"/>
    <p:sldId id="465" r:id="rId34"/>
    <p:sldId id="1220" r:id="rId35"/>
    <p:sldId id="609" r:id="rId36"/>
    <p:sldId id="626" r:id="rId37"/>
    <p:sldId id="1205" r:id="rId38"/>
    <p:sldId id="628" r:id="rId39"/>
    <p:sldId id="633" r:id="rId40"/>
    <p:sldId id="1221" r:id="rId41"/>
    <p:sldId id="451" r:id="rId42"/>
    <p:sldId id="518" r:id="rId43"/>
    <p:sldId id="493" r:id="rId44"/>
    <p:sldId id="1209" r:id="rId45"/>
    <p:sldId id="1208" r:id="rId46"/>
    <p:sldId id="1189" r:id="rId47"/>
    <p:sldId id="1210" r:id="rId48"/>
    <p:sldId id="1212" r:id="rId49"/>
    <p:sldId id="1172" r:id="rId50"/>
    <p:sldId id="521" r:id="rId5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64DE337-F09D-49F8-A7EF-78B7783EE49E}">
          <p14:sldIdLst>
            <p14:sldId id="299"/>
            <p14:sldId id="505"/>
            <p14:sldId id="504"/>
            <p14:sldId id="1213"/>
            <p14:sldId id="1214"/>
            <p14:sldId id="1166"/>
            <p14:sldId id="1050"/>
            <p14:sldId id="1053"/>
            <p14:sldId id="1215"/>
            <p14:sldId id="333"/>
            <p14:sldId id="507"/>
            <p14:sldId id="1216"/>
            <p14:sldId id="484"/>
            <p14:sldId id="470"/>
            <p14:sldId id="551"/>
            <p14:sldId id="1217"/>
            <p14:sldId id="488"/>
            <p14:sldId id="557"/>
            <p14:sldId id="1218"/>
            <p14:sldId id="1142"/>
            <p14:sldId id="590"/>
            <p14:sldId id="1196"/>
            <p14:sldId id="1219"/>
            <p14:sldId id="1203"/>
            <p14:sldId id="1185"/>
            <p14:sldId id="562"/>
            <p14:sldId id="561"/>
            <p14:sldId id="1211"/>
            <p14:sldId id="1043"/>
            <p14:sldId id="564"/>
            <p14:sldId id="462"/>
            <p14:sldId id="464"/>
            <p14:sldId id="465"/>
            <p14:sldId id="1220"/>
            <p14:sldId id="609"/>
            <p14:sldId id="626"/>
            <p14:sldId id="1205"/>
            <p14:sldId id="628"/>
            <p14:sldId id="633"/>
            <p14:sldId id="1221"/>
            <p14:sldId id="451"/>
            <p14:sldId id="518"/>
            <p14:sldId id="493"/>
            <p14:sldId id="1209"/>
            <p14:sldId id="1208"/>
            <p14:sldId id="1189"/>
            <p14:sldId id="1210"/>
            <p14:sldId id="1212"/>
            <p14:sldId id="1172"/>
            <p14:sldId id="5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E8F3F4"/>
    <a:srgbClr val="EDF2F3"/>
    <a:srgbClr val="CCFFFF"/>
    <a:srgbClr val="A8DFEE"/>
    <a:srgbClr val="C1F7F7"/>
    <a:srgbClr val="F5910B"/>
    <a:srgbClr val="F2ECCE"/>
    <a:srgbClr val="F0B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471" autoAdjust="0"/>
  </p:normalViewPr>
  <p:slideViewPr>
    <p:cSldViewPr snapToGrid="0">
      <p:cViewPr>
        <p:scale>
          <a:sx n="90" d="100"/>
          <a:sy n="90" d="100"/>
        </p:scale>
        <p:origin x="1332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945FD-301C-46EA-9FAB-F887E19EC7F2}" type="doc">
      <dgm:prSet loTypeId="urn:microsoft.com/office/officeart/2005/8/layout/matrix1" loCatId="matrix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8C1E7DC4-A834-49A2-924E-399847418C8D}">
      <dgm:prSet phldrT="[文字]"/>
      <dgm:spPr/>
      <dgm:t>
        <a:bodyPr anchor="t"/>
        <a:lstStyle/>
        <a:p>
          <a:pPr algn="r"/>
          <a:endParaRPr lang="en-US" dirty="0"/>
        </a:p>
      </dgm:t>
    </dgm:pt>
    <dgm:pt modelId="{61AB9A0E-C5DC-4823-920F-7E26557DEDF9}" type="parTrans" cxnId="{A4FB5BFA-A828-42BB-BA7B-490272CF7F31}">
      <dgm:prSet/>
      <dgm:spPr/>
      <dgm:t>
        <a:bodyPr/>
        <a:lstStyle/>
        <a:p>
          <a:endParaRPr lang="en-US"/>
        </a:p>
      </dgm:t>
    </dgm:pt>
    <dgm:pt modelId="{445951B1-8A53-41FD-8179-F29E1B8FF6C1}" type="sibTrans" cxnId="{A4FB5BFA-A828-42BB-BA7B-490272CF7F31}">
      <dgm:prSet/>
      <dgm:spPr/>
      <dgm:t>
        <a:bodyPr/>
        <a:lstStyle/>
        <a:p>
          <a:endParaRPr lang="en-US"/>
        </a:p>
      </dgm:t>
    </dgm:pt>
    <dgm:pt modelId="{1D6BF66F-FF7E-40C1-84EC-D127C13BF4EC}">
      <dgm:prSet phldrT="[文字]"/>
      <dgm:spPr/>
      <dgm:t>
        <a:bodyPr anchor="t"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en-US" dirty="0"/>
        </a:p>
      </dgm:t>
    </dgm:pt>
    <dgm:pt modelId="{2414BB56-2A47-4E4D-BE91-45855CC38616}" type="parTrans" cxnId="{37AD6C35-F47C-4BAD-ADB3-1CC16B25B8CB}">
      <dgm:prSet/>
      <dgm:spPr/>
      <dgm:t>
        <a:bodyPr/>
        <a:lstStyle/>
        <a:p>
          <a:endParaRPr lang="en-US"/>
        </a:p>
      </dgm:t>
    </dgm:pt>
    <dgm:pt modelId="{B090DA95-256B-4154-8A2C-24900A3BBCE8}" type="sibTrans" cxnId="{37AD6C35-F47C-4BAD-ADB3-1CC16B25B8CB}">
      <dgm:prSet/>
      <dgm:spPr/>
      <dgm:t>
        <a:bodyPr/>
        <a:lstStyle/>
        <a:p>
          <a:endParaRPr lang="en-US"/>
        </a:p>
      </dgm:t>
    </dgm:pt>
    <dgm:pt modelId="{EFE480A9-B247-46AD-8AC0-BA5EA864F975}">
      <dgm:prSet phldrT="[文字]"/>
      <dgm:spPr/>
      <dgm:t>
        <a:bodyPr anchor="t"/>
        <a:lstStyle/>
        <a:p>
          <a:pPr algn="l"/>
          <a:endParaRPr lang="en-US" dirty="0"/>
        </a:p>
      </dgm:t>
    </dgm:pt>
    <dgm:pt modelId="{09B33672-20FF-481E-8FA7-FB528A5F0BB8}" type="parTrans" cxnId="{C5B55C96-7667-4B8F-AEC3-E289A7CF1C19}">
      <dgm:prSet/>
      <dgm:spPr/>
      <dgm:t>
        <a:bodyPr/>
        <a:lstStyle/>
        <a:p>
          <a:endParaRPr lang="en-US"/>
        </a:p>
      </dgm:t>
    </dgm:pt>
    <dgm:pt modelId="{B41DE098-D6CA-438A-8230-66A6BA6F92D5}" type="sibTrans" cxnId="{C5B55C96-7667-4B8F-AEC3-E289A7CF1C19}">
      <dgm:prSet/>
      <dgm:spPr/>
      <dgm:t>
        <a:bodyPr/>
        <a:lstStyle/>
        <a:p>
          <a:endParaRPr lang="en-US"/>
        </a:p>
      </dgm:t>
    </dgm:pt>
    <dgm:pt modelId="{98C2FB87-FB98-4B65-AC92-9971A5372BEF}">
      <dgm:prSet phldrT="[文字]"/>
      <dgm:spPr/>
      <dgm:t>
        <a:bodyPr anchor="t"/>
        <a:lstStyle/>
        <a:p>
          <a:pPr algn="l">
            <a:lnSpc>
              <a:spcPct val="90000"/>
            </a:lnSpc>
          </a:pPr>
          <a:endParaRPr lang="en-US" dirty="0"/>
        </a:p>
      </dgm:t>
    </dgm:pt>
    <dgm:pt modelId="{919C074C-4E61-46E2-A02F-E403D26EFD55}" type="sibTrans" cxnId="{165D123A-4A9E-4CB1-B6BF-774825B0ECBD}">
      <dgm:prSet/>
      <dgm:spPr/>
      <dgm:t>
        <a:bodyPr/>
        <a:lstStyle/>
        <a:p>
          <a:endParaRPr lang="en-US"/>
        </a:p>
      </dgm:t>
    </dgm:pt>
    <dgm:pt modelId="{63D8FA89-3885-4204-A1A1-15213C00E729}" type="parTrans" cxnId="{165D123A-4A9E-4CB1-B6BF-774825B0ECBD}">
      <dgm:prSet/>
      <dgm:spPr/>
      <dgm:t>
        <a:bodyPr/>
        <a:lstStyle/>
        <a:p>
          <a:endParaRPr lang="en-US"/>
        </a:p>
      </dgm:t>
    </dgm:pt>
    <dgm:pt modelId="{FE119DE2-4580-4684-806A-8A138E864812}">
      <dgm:prSet phldrT="[文字]"/>
      <dgm:spPr/>
      <dgm:t>
        <a:bodyPr/>
        <a:lstStyle/>
        <a:p>
          <a:endParaRPr lang="en-US" dirty="0"/>
        </a:p>
      </dgm:t>
    </dgm:pt>
    <dgm:pt modelId="{F058C12C-8D13-43EA-98A2-334A4695B85B}" type="sibTrans" cxnId="{08912480-0891-4A6E-A2F4-148A41FEECD6}">
      <dgm:prSet/>
      <dgm:spPr/>
      <dgm:t>
        <a:bodyPr/>
        <a:lstStyle/>
        <a:p>
          <a:endParaRPr lang="en-US"/>
        </a:p>
      </dgm:t>
    </dgm:pt>
    <dgm:pt modelId="{FA368DF1-7F30-4D4D-BD40-6FD94719E1BF}" type="parTrans" cxnId="{08912480-0891-4A6E-A2F4-148A41FEECD6}">
      <dgm:prSet/>
      <dgm:spPr/>
      <dgm:t>
        <a:bodyPr/>
        <a:lstStyle/>
        <a:p>
          <a:endParaRPr lang="en-US"/>
        </a:p>
      </dgm:t>
    </dgm:pt>
    <dgm:pt modelId="{0A8DD24E-F146-4696-9EAF-9E3FFC9B2CEB}" type="pres">
      <dgm:prSet presAssocID="{886945FD-301C-46EA-9FAB-F887E19EC7F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40B066A-00B2-4984-92A6-E1B9E67E1765}" type="pres">
      <dgm:prSet presAssocID="{886945FD-301C-46EA-9FAB-F887E19EC7F2}" presName="matrix" presStyleCnt="0"/>
      <dgm:spPr/>
    </dgm:pt>
    <dgm:pt modelId="{98613144-5723-494A-BDBE-B28FF8F7DE57}" type="pres">
      <dgm:prSet presAssocID="{886945FD-301C-46EA-9FAB-F887E19EC7F2}" presName="tile1" presStyleLbl="node1" presStyleIdx="0" presStyleCnt="4"/>
      <dgm:spPr/>
    </dgm:pt>
    <dgm:pt modelId="{D66D93CD-4C27-484E-B305-3D557011708C}" type="pres">
      <dgm:prSet presAssocID="{886945FD-301C-46EA-9FAB-F887E19EC7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01C8837-EFCC-4C6D-9339-59C3AB35A1D1}" type="pres">
      <dgm:prSet presAssocID="{886945FD-301C-46EA-9FAB-F887E19EC7F2}" presName="tile2" presStyleLbl="node1" presStyleIdx="1" presStyleCnt="4" custLinFactNeighborY="-493"/>
      <dgm:spPr/>
    </dgm:pt>
    <dgm:pt modelId="{8E8FC441-3E12-449C-93C9-7B2145E071B2}" type="pres">
      <dgm:prSet presAssocID="{886945FD-301C-46EA-9FAB-F887E19EC7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BB7C857-5077-4844-95E3-2C6BF991F4C5}" type="pres">
      <dgm:prSet presAssocID="{886945FD-301C-46EA-9FAB-F887E19EC7F2}" presName="tile3" presStyleLbl="node1" presStyleIdx="2" presStyleCnt="4" custLinFactNeighborX="-560" custLinFactNeighborY="3693"/>
      <dgm:spPr/>
    </dgm:pt>
    <dgm:pt modelId="{A496BA2D-FA0C-411A-ACF0-19F3024FBA05}" type="pres">
      <dgm:prSet presAssocID="{886945FD-301C-46EA-9FAB-F887E19EC7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DAFE6F5-7250-4096-84AF-EEA6122BF727}" type="pres">
      <dgm:prSet presAssocID="{886945FD-301C-46EA-9FAB-F887E19EC7F2}" presName="tile4" presStyleLbl="node1" presStyleIdx="3" presStyleCnt="4" custLinFactNeighborX="627" custLinFactNeighborY="-28"/>
      <dgm:spPr/>
    </dgm:pt>
    <dgm:pt modelId="{B3836FAD-3E02-4434-8232-D3CC589C3EDE}" type="pres">
      <dgm:prSet presAssocID="{886945FD-301C-46EA-9FAB-F887E19EC7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1D588D2-03AD-4FDF-A327-160DC47040BE}" type="pres">
      <dgm:prSet presAssocID="{886945FD-301C-46EA-9FAB-F887E19EC7F2}" presName="centerTile" presStyleLbl="fgShp" presStyleIdx="0" presStyleCnt="1" custScaleX="33629" custScaleY="13136" custLinFactNeighborX="-3029" custLinFactNeighborY="-4738">
        <dgm:presLayoutVars>
          <dgm:chMax val="0"/>
          <dgm:chPref val="0"/>
        </dgm:presLayoutVars>
      </dgm:prSet>
      <dgm:spPr/>
    </dgm:pt>
  </dgm:ptLst>
  <dgm:cxnLst>
    <dgm:cxn modelId="{50137501-B9C4-435B-9720-2CC28B756511}" type="presOf" srcId="{FE119DE2-4580-4684-806A-8A138E864812}" destId="{11D588D2-03AD-4FDF-A327-160DC47040BE}" srcOrd="0" destOrd="0" presId="urn:microsoft.com/office/officeart/2005/8/layout/matrix1"/>
    <dgm:cxn modelId="{E894A325-FC5C-412E-998F-FDB943120E26}" type="presOf" srcId="{886945FD-301C-46EA-9FAB-F887E19EC7F2}" destId="{0A8DD24E-F146-4696-9EAF-9E3FFC9B2CEB}" srcOrd="0" destOrd="0" presId="urn:microsoft.com/office/officeart/2005/8/layout/matrix1"/>
    <dgm:cxn modelId="{45F28B28-7DB9-4F82-9C6C-3F167983D2CF}" type="presOf" srcId="{1D6BF66F-FF7E-40C1-84EC-D127C13BF4EC}" destId="{DBB7C857-5077-4844-95E3-2C6BF991F4C5}" srcOrd="0" destOrd="0" presId="urn:microsoft.com/office/officeart/2005/8/layout/matrix1"/>
    <dgm:cxn modelId="{A6A1D332-DA54-4995-92EA-F303C064E27A}" type="presOf" srcId="{8C1E7DC4-A834-49A2-924E-399847418C8D}" destId="{D01C8837-EFCC-4C6D-9339-59C3AB35A1D1}" srcOrd="0" destOrd="0" presId="urn:microsoft.com/office/officeart/2005/8/layout/matrix1"/>
    <dgm:cxn modelId="{09531433-85E6-46B5-97B0-9CE35BCCFE0E}" type="presOf" srcId="{98C2FB87-FB98-4B65-AC92-9971A5372BEF}" destId="{D66D93CD-4C27-484E-B305-3D557011708C}" srcOrd="1" destOrd="0" presId="urn:microsoft.com/office/officeart/2005/8/layout/matrix1"/>
    <dgm:cxn modelId="{37AD6C35-F47C-4BAD-ADB3-1CC16B25B8CB}" srcId="{FE119DE2-4580-4684-806A-8A138E864812}" destId="{1D6BF66F-FF7E-40C1-84EC-D127C13BF4EC}" srcOrd="2" destOrd="0" parTransId="{2414BB56-2A47-4E4D-BE91-45855CC38616}" sibTransId="{B090DA95-256B-4154-8A2C-24900A3BBCE8}"/>
    <dgm:cxn modelId="{165D123A-4A9E-4CB1-B6BF-774825B0ECBD}" srcId="{FE119DE2-4580-4684-806A-8A138E864812}" destId="{98C2FB87-FB98-4B65-AC92-9971A5372BEF}" srcOrd="0" destOrd="0" parTransId="{63D8FA89-3885-4204-A1A1-15213C00E729}" sibTransId="{919C074C-4E61-46E2-A02F-E403D26EFD55}"/>
    <dgm:cxn modelId="{5E06707D-8E78-4701-9ABA-F22D11CDB87A}" type="presOf" srcId="{1D6BF66F-FF7E-40C1-84EC-D127C13BF4EC}" destId="{A496BA2D-FA0C-411A-ACF0-19F3024FBA05}" srcOrd="1" destOrd="0" presId="urn:microsoft.com/office/officeart/2005/8/layout/matrix1"/>
    <dgm:cxn modelId="{08912480-0891-4A6E-A2F4-148A41FEECD6}" srcId="{886945FD-301C-46EA-9FAB-F887E19EC7F2}" destId="{FE119DE2-4580-4684-806A-8A138E864812}" srcOrd="0" destOrd="0" parTransId="{FA368DF1-7F30-4D4D-BD40-6FD94719E1BF}" sibTransId="{F058C12C-8D13-43EA-98A2-334A4695B85B}"/>
    <dgm:cxn modelId="{C5B55C96-7667-4B8F-AEC3-E289A7CF1C19}" srcId="{FE119DE2-4580-4684-806A-8A138E864812}" destId="{EFE480A9-B247-46AD-8AC0-BA5EA864F975}" srcOrd="3" destOrd="0" parTransId="{09B33672-20FF-481E-8FA7-FB528A5F0BB8}" sibTransId="{B41DE098-D6CA-438A-8230-66A6BA6F92D5}"/>
    <dgm:cxn modelId="{973E53D0-0669-4DF8-BAD3-9AA30E3909C8}" type="presOf" srcId="{8C1E7DC4-A834-49A2-924E-399847418C8D}" destId="{8E8FC441-3E12-449C-93C9-7B2145E071B2}" srcOrd="1" destOrd="0" presId="urn:microsoft.com/office/officeart/2005/8/layout/matrix1"/>
    <dgm:cxn modelId="{F0F71FE9-8280-4F46-8E08-4600481611B3}" type="presOf" srcId="{EFE480A9-B247-46AD-8AC0-BA5EA864F975}" destId="{B3836FAD-3E02-4434-8232-D3CC589C3EDE}" srcOrd="1" destOrd="0" presId="urn:microsoft.com/office/officeart/2005/8/layout/matrix1"/>
    <dgm:cxn modelId="{615CE5E9-5448-4AF6-897A-21B9D4DEE1CB}" type="presOf" srcId="{EFE480A9-B247-46AD-8AC0-BA5EA864F975}" destId="{3DAFE6F5-7250-4096-84AF-EEA6122BF727}" srcOrd="0" destOrd="0" presId="urn:microsoft.com/office/officeart/2005/8/layout/matrix1"/>
    <dgm:cxn modelId="{F12FB4F3-4A2C-4DB9-A709-9B4F752662C2}" type="presOf" srcId="{98C2FB87-FB98-4B65-AC92-9971A5372BEF}" destId="{98613144-5723-494A-BDBE-B28FF8F7DE57}" srcOrd="0" destOrd="0" presId="urn:microsoft.com/office/officeart/2005/8/layout/matrix1"/>
    <dgm:cxn modelId="{A4FB5BFA-A828-42BB-BA7B-490272CF7F31}" srcId="{FE119DE2-4580-4684-806A-8A138E864812}" destId="{8C1E7DC4-A834-49A2-924E-399847418C8D}" srcOrd="1" destOrd="0" parTransId="{61AB9A0E-C5DC-4823-920F-7E26557DEDF9}" sibTransId="{445951B1-8A53-41FD-8179-F29E1B8FF6C1}"/>
    <dgm:cxn modelId="{7150CC2B-378F-458A-8C1D-255B6843F7C9}" type="presParOf" srcId="{0A8DD24E-F146-4696-9EAF-9E3FFC9B2CEB}" destId="{140B066A-00B2-4984-92A6-E1B9E67E1765}" srcOrd="0" destOrd="0" presId="urn:microsoft.com/office/officeart/2005/8/layout/matrix1"/>
    <dgm:cxn modelId="{E8786032-1B6D-4A71-93A2-7CC5F27DCCE3}" type="presParOf" srcId="{140B066A-00B2-4984-92A6-E1B9E67E1765}" destId="{98613144-5723-494A-BDBE-B28FF8F7DE57}" srcOrd="0" destOrd="0" presId="urn:microsoft.com/office/officeart/2005/8/layout/matrix1"/>
    <dgm:cxn modelId="{F2E8F784-F19A-4DA3-AEEF-817DDB285DD8}" type="presParOf" srcId="{140B066A-00B2-4984-92A6-E1B9E67E1765}" destId="{D66D93CD-4C27-484E-B305-3D557011708C}" srcOrd="1" destOrd="0" presId="urn:microsoft.com/office/officeart/2005/8/layout/matrix1"/>
    <dgm:cxn modelId="{C8F66A61-3029-49D8-9D2A-0C48210398CD}" type="presParOf" srcId="{140B066A-00B2-4984-92A6-E1B9E67E1765}" destId="{D01C8837-EFCC-4C6D-9339-59C3AB35A1D1}" srcOrd="2" destOrd="0" presId="urn:microsoft.com/office/officeart/2005/8/layout/matrix1"/>
    <dgm:cxn modelId="{F6E23E23-AD29-41F3-BDFB-0904751158B2}" type="presParOf" srcId="{140B066A-00B2-4984-92A6-E1B9E67E1765}" destId="{8E8FC441-3E12-449C-93C9-7B2145E071B2}" srcOrd="3" destOrd="0" presId="urn:microsoft.com/office/officeart/2005/8/layout/matrix1"/>
    <dgm:cxn modelId="{0C697132-46A5-4331-904A-4E19133AC30C}" type="presParOf" srcId="{140B066A-00B2-4984-92A6-E1B9E67E1765}" destId="{DBB7C857-5077-4844-95E3-2C6BF991F4C5}" srcOrd="4" destOrd="0" presId="urn:microsoft.com/office/officeart/2005/8/layout/matrix1"/>
    <dgm:cxn modelId="{10102C54-8413-45A6-BDFF-E4613739AD21}" type="presParOf" srcId="{140B066A-00B2-4984-92A6-E1B9E67E1765}" destId="{A496BA2D-FA0C-411A-ACF0-19F3024FBA05}" srcOrd="5" destOrd="0" presId="urn:microsoft.com/office/officeart/2005/8/layout/matrix1"/>
    <dgm:cxn modelId="{3B61C820-4225-43F4-ADB1-0681592357AC}" type="presParOf" srcId="{140B066A-00B2-4984-92A6-E1B9E67E1765}" destId="{3DAFE6F5-7250-4096-84AF-EEA6122BF727}" srcOrd="6" destOrd="0" presId="urn:microsoft.com/office/officeart/2005/8/layout/matrix1"/>
    <dgm:cxn modelId="{3EAF5442-D60C-49D1-86A5-1F19743A77FB}" type="presParOf" srcId="{140B066A-00B2-4984-92A6-E1B9E67E1765}" destId="{B3836FAD-3E02-4434-8232-D3CC589C3EDE}" srcOrd="7" destOrd="0" presId="urn:microsoft.com/office/officeart/2005/8/layout/matrix1"/>
    <dgm:cxn modelId="{4295EB13-EF5A-4AAD-918A-557EE5874520}" type="presParOf" srcId="{0A8DD24E-F146-4696-9EAF-9E3FFC9B2CEB}" destId="{11D588D2-03AD-4FDF-A327-160DC47040B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35046-0217-A445-AFCD-CB6FF58CB3CC}" type="doc">
      <dgm:prSet loTypeId="urn:microsoft.com/office/officeart/2005/8/layout/StepDownProces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0FF344C-9E8C-164F-B870-5ED67252F7DE}">
      <dgm:prSet phldrT="[文字]" custT="1"/>
      <dgm:spPr/>
      <dgm:t>
        <a:bodyPr/>
        <a:lstStyle/>
        <a:p>
          <a:pPr marL="0" lvl="0" algn="ctr" defTabSz="1066800">
            <a:lnSpc>
              <a:spcPct val="75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申請案</a:t>
          </a:r>
          <a:endParaRPr lang="en-US" altLang="zh-TW" sz="24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BiauKai"/>
          </a:endParaRPr>
        </a:p>
        <a:p>
          <a:pPr marL="0" lvl="0" algn="ctr" defTabSz="1066800">
            <a:lnSpc>
              <a:spcPct val="75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送出</a:t>
          </a:r>
        </a:p>
      </dgm:t>
    </dgm:pt>
    <dgm:pt modelId="{9A2D4F2A-BE20-6540-A603-888692D75C83}" type="parTrans" cxnId="{1049B1E3-2C2D-CF42-92AD-75F476C5008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46EBEE-919F-6549-AA53-7A1A1AAA65B4}" type="sibTrans" cxnId="{1049B1E3-2C2D-CF42-92AD-75F476C5008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6F639D-AC00-D042-82CD-B2EE6056504A}">
      <dgm:prSet phldrT="[文字]" custT="1"/>
      <dgm:spPr/>
      <dgm:t>
        <a:bodyPr/>
        <a:lstStyle/>
        <a:p>
          <a:r>
            <a: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行政審查</a:t>
          </a:r>
        </a:p>
      </dgm:t>
    </dgm:pt>
    <dgm:pt modelId="{4DEF2F46-703A-CD4B-A88C-7E276539E5F3}" type="parTrans" cxnId="{6E504160-572A-5747-865D-AA3C4EF48A9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9C6E6C-F7BA-674E-8C84-D3E2D4B9B8A3}" type="sibTrans" cxnId="{6E504160-572A-5747-865D-AA3C4EF48A9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8F529C-34F3-EF44-B6E7-A207675CC99F}">
      <dgm:prSet phldrT="[文字]" custT="1"/>
      <dgm:spPr/>
      <dgm:t>
        <a:bodyPr/>
        <a:lstStyle/>
        <a:p>
          <a:pPr>
            <a:lnSpc>
              <a:spcPct val="75000"/>
            </a:lnSpc>
            <a:spcAft>
              <a:spcPts val="0"/>
            </a:spcAft>
          </a:pPr>
          <a:r>
            <a:rPr kumimoji="1" lang="en-US" altLang="zh-TW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PC</a:t>
          </a:r>
          <a:r>
            <a:rPr kumimoji="1"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檢核申請資料是否備齊</a:t>
          </a: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，並請</a:t>
          </a:r>
          <a:r>
            <a:rPr lang="en-US" altLang="zh-TW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PI</a:t>
          </a: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進行補件。</a:t>
          </a:r>
        </a:p>
      </dgm:t>
    </dgm:pt>
    <dgm:pt modelId="{8E19CCAC-453C-0444-9A74-081E2C9CF07D}" type="parTrans" cxnId="{244F9332-B053-E940-86AD-58374D7565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646F12-ABAF-754E-8D74-63707D96C503}" type="sibTrans" cxnId="{244F9332-B053-E940-86AD-58374D7565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EEDFD8-5A00-6744-A4CD-A3222CCF6349}">
      <dgm:prSet phldrT="[文字]" custT="1"/>
      <dgm:spPr/>
      <dgm:t>
        <a:bodyPr anchor="ctr"/>
        <a:lstStyle/>
        <a:p>
          <a:pPr marL="0" lvl="0" algn="ctr" defTabSz="1066800">
            <a:lnSpc>
              <a:spcPct val="75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IRB</a:t>
          </a:r>
          <a:r>
            <a:rPr lang="zh-TW" altLang="en-US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審查</a:t>
          </a:r>
        </a:p>
      </dgm:t>
    </dgm:pt>
    <dgm:pt modelId="{CBAF4EE2-E114-1546-B204-5B42C1375543}" type="parTrans" cxnId="{BF516F76-E86C-7345-BFA6-37F903594BB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5F56C0-8FB8-E149-8BE1-2F0373F5A9E3}" type="sibTrans" cxnId="{BF516F76-E86C-7345-BFA6-37F903594BB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95CF5F-CE18-DC41-AE16-9E7604EA99B1}">
      <dgm:prSet phldrT="[文字]" custT="1"/>
      <dgm:spPr/>
      <dgm:t>
        <a:bodyPr/>
        <a:lstStyle/>
        <a:p>
          <a:pPr>
            <a:lnSpc>
              <a:spcPct val="75000"/>
            </a:lnSpc>
            <a:spcAft>
              <a:spcPts val="0"/>
            </a:spcAft>
          </a:pP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進行</a:t>
          </a:r>
          <a:r>
            <a:rPr kumimoji="1"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委員審查</a:t>
          </a: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與</a:t>
          </a:r>
          <a:r>
            <a:rPr kumimoji="1"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會議審查。</a:t>
          </a:r>
        </a:p>
      </dgm:t>
    </dgm:pt>
    <dgm:pt modelId="{4A4240A6-39AE-B34E-9E51-A6029600A671}" type="parTrans" cxnId="{FD36CE3A-BD12-974F-A78C-90103CDE983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591238-CC8D-804E-B27C-96F85109A990}" type="sibTrans" cxnId="{FD36CE3A-BD12-974F-A78C-90103CDE983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9452AB-401E-1546-934D-6ABE6FDBC9AC}">
      <dgm:prSet phldrT="[文字]" custT="1"/>
      <dgm:spPr/>
      <dgm:t>
        <a:bodyPr/>
        <a:lstStyle/>
        <a:p>
          <a:r>
            <a: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計畫服務</a:t>
          </a:r>
        </a:p>
      </dgm:t>
    </dgm:pt>
    <dgm:pt modelId="{03A4CCEC-B584-DD4C-9B71-294D3D861252}" type="parTrans" cxnId="{3F9F1467-6ED7-504D-A795-594CF3B7C09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E5A08A-0934-DC42-A203-6A2734276CC4}" type="sibTrans" cxnId="{3F9F1467-6ED7-504D-A795-594CF3B7C09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D8D303-EC05-484B-B8A8-B5B1023CBDEA}">
      <dgm:prSet phldrT="[文字]" custT="1"/>
      <dgm:spPr/>
      <dgm:t>
        <a:bodyPr/>
        <a:lstStyle/>
        <a:p>
          <a:pPr>
            <a:lnSpc>
              <a:spcPct val="75000"/>
            </a:lnSpc>
            <a:spcAft>
              <a:spcPts val="0"/>
            </a:spcAft>
          </a:pPr>
          <a:r>
            <a:rPr lang="en-US" alt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PI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回覆委員審查意見。</a:t>
          </a:r>
        </a:p>
      </dgm:t>
    </dgm:pt>
    <dgm:pt modelId="{8F682943-0581-7E43-9AD5-4DDE121EE3D4}" type="parTrans" cxnId="{DC841FB4-DD07-3349-9F8D-CAD281F9C0A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C7A6F3-77FC-014F-B07A-E6F653B841C3}" type="sibTrans" cxnId="{DC841FB4-DD07-3349-9F8D-CAD281F9C0A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99CF7A-AD39-0E47-B7C3-79A16C9219A2}">
      <dgm:prSet phldrT="[文字]" custT="1"/>
      <dgm:spPr/>
      <dgm:t>
        <a:bodyPr/>
        <a:lstStyle/>
        <a:p>
          <a:pPr>
            <a:lnSpc>
              <a:spcPct val="75000"/>
            </a:lnSpc>
            <a:spcAft>
              <a:spcPts val="0"/>
            </a:spcAft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決議案件是否通過及追蹤頻率。</a:t>
          </a:r>
        </a:p>
      </dgm:t>
    </dgm:pt>
    <dgm:pt modelId="{463DB9D4-37C3-5649-8D85-699434FBCEA3}" type="parTrans" cxnId="{443E72CC-2F1C-4842-95AD-A65C0A821A3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509B6C-632B-504D-8888-F55C01B7457E}" type="sibTrans" cxnId="{443E72CC-2F1C-4842-95AD-A65C0A821A3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582121-DFAC-E447-B17B-35C80F9C824D}">
      <dgm:prSet phldrT="[文字]" custT="1"/>
      <dgm:spPr/>
      <dgm:t>
        <a:bodyPr/>
        <a:lstStyle/>
        <a:p>
          <a:pPr>
            <a:lnSpc>
              <a:spcPct val="75000"/>
            </a:lnSpc>
          </a:pPr>
          <a:r>
            <a:rPr lang="en-US" altLang="zh-TW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PI</a:t>
          </a:r>
          <a:r>
            <a:rPr kumimoji="1"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填寫</a:t>
          </a: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申請書及</a:t>
          </a:r>
          <a:r>
            <a:rPr kumimoji="1"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上傳</a:t>
          </a: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送審文件。</a:t>
          </a:r>
        </a:p>
      </dgm:t>
    </dgm:pt>
    <dgm:pt modelId="{88DE56E7-D341-514A-A7AC-B9D7D80FEF7F}" type="sibTrans" cxnId="{40C8AF7A-58A7-DC44-BBA3-BB66B049120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1D7150-CB11-4F4D-A617-D7C837982C2E}" type="parTrans" cxnId="{40C8AF7A-58A7-DC44-BBA3-BB66B049120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8A9532-4502-4484-B6C6-19D84AF6834B}">
      <dgm:prSet phldrT="[文字]" custT="1"/>
      <dgm:spPr/>
      <dgm:t>
        <a:bodyPr/>
        <a:lstStyle/>
        <a:p>
          <a:pPr>
            <a:lnSpc>
              <a:spcPct val="75000"/>
            </a:lnSpc>
            <a:spcAft>
              <a:spcPts val="0"/>
            </a:spcAft>
          </a:pP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完成此階段表示案件已正式立案。</a:t>
          </a:r>
        </a:p>
      </dgm:t>
    </dgm:pt>
    <dgm:pt modelId="{7F620369-9615-413C-AC4F-97155D8A0F76}" type="parTrans" cxnId="{81651D02-EE76-4B72-839B-1BE76F9F1141}">
      <dgm:prSet/>
      <dgm:spPr/>
      <dgm:t>
        <a:bodyPr/>
        <a:lstStyle/>
        <a:p>
          <a:endParaRPr lang="zh-TW" altLang="en-US"/>
        </a:p>
      </dgm:t>
    </dgm:pt>
    <dgm:pt modelId="{ABCFC709-0496-464F-8348-E0D01EEBDBEF}" type="sibTrans" cxnId="{81651D02-EE76-4B72-839B-1BE76F9F1141}">
      <dgm:prSet/>
      <dgm:spPr/>
      <dgm:t>
        <a:bodyPr/>
        <a:lstStyle/>
        <a:p>
          <a:endParaRPr lang="zh-TW" altLang="en-US"/>
        </a:p>
      </dgm:t>
    </dgm:pt>
    <dgm:pt modelId="{F1B13318-DD59-8D41-A67A-3548DFDA2A35}" type="pres">
      <dgm:prSet presAssocID="{53A35046-0217-A445-AFCD-CB6FF58CB3CC}" presName="rootnode" presStyleCnt="0">
        <dgm:presLayoutVars>
          <dgm:chMax/>
          <dgm:chPref/>
          <dgm:dir/>
          <dgm:animLvl val="lvl"/>
        </dgm:presLayoutVars>
      </dgm:prSet>
      <dgm:spPr/>
    </dgm:pt>
    <dgm:pt modelId="{E78EAE18-9E78-E94A-9BEF-C5149E23A069}" type="pres">
      <dgm:prSet presAssocID="{60FF344C-9E8C-164F-B870-5ED67252F7DE}" presName="composite" presStyleCnt="0"/>
      <dgm:spPr/>
    </dgm:pt>
    <dgm:pt modelId="{12AAF58E-C131-9F48-9D45-81FF67B66F2E}" type="pres">
      <dgm:prSet presAssocID="{60FF344C-9E8C-164F-B870-5ED67252F7DE}" presName="bentUpArrow1" presStyleLbl="alignImgPlace1" presStyleIdx="0" presStyleCnt="3" custScaleX="98564" custLinFactNeighborX="-19528" custLinFactNeighborY="-22134"/>
      <dgm:spPr/>
    </dgm:pt>
    <dgm:pt modelId="{97693082-FCA2-374D-975C-D8CB851C139F}" type="pres">
      <dgm:prSet presAssocID="{60FF344C-9E8C-164F-B870-5ED67252F7DE}" presName="ParentText" presStyleLbl="node1" presStyleIdx="0" presStyleCnt="4" custScaleX="121872" custScaleY="79379" custLinFactNeighborX="-34302" custLinFactNeighborY="-4601">
        <dgm:presLayoutVars>
          <dgm:chMax val="1"/>
          <dgm:chPref val="1"/>
          <dgm:bulletEnabled val="1"/>
        </dgm:presLayoutVars>
      </dgm:prSet>
      <dgm:spPr/>
    </dgm:pt>
    <dgm:pt modelId="{0740A72D-AE86-E446-8E98-C27C6DD0A7C7}" type="pres">
      <dgm:prSet presAssocID="{60FF344C-9E8C-164F-B870-5ED67252F7DE}" presName="ChildText" presStyleLbl="revTx" presStyleIdx="0" presStyleCnt="3" custScaleX="345791" custLinFactNeighborX="90048" custLinFactNeighborY="4017">
        <dgm:presLayoutVars>
          <dgm:chMax val="0"/>
          <dgm:chPref val="0"/>
          <dgm:bulletEnabled val="1"/>
        </dgm:presLayoutVars>
      </dgm:prSet>
      <dgm:spPr/>
    </dgm:pt>
    <dgm:pt modelId="{DB4A34CF-1391-294D-BF34-4FDC90C46890}" type="pres">
      <dgm:prSet presAssocID="{3D46EBEE-919F-6549-AA53-7A1A1AAA65B4}" presName="sibTrans" presStyleCnt="0"/>
      <dgm:spPr/>
    </dgm:pt>
    <dgm:pt modelId="{6CFBF7BD-2604-6B4C-9569-32B3BD07E244}" type="pres">
      <dgm:prSet presAssocID="{756F639D-AC00-D042-82CD-B2EE6056504A}" presName="composite" presStyleCnt="0"/>
      <dgm:spPr/>
    </dgm:pt>
    <dgm:pt modelId="{9D5C8FF3-9F2D-B347-90CE-E238BBCE8E53}" type="pres">
      <dgm:prSet presAssocID="{756F639D-AC00-D042-82CD-B2EE6056504A}" presName="bentUpArrow1" presStyleLbl="alignImgPlace1" presStyleIdx="1" presStyleCnt="3" custScaleX="107960" custScaleY="113406" custLinFactNeighborX="-43484" custLinFactNeighborY="-18586"/>
      <dgm:spPr/>
    </dgm:pt>
    <dgm:pt modelId="{74F4EF44-4C58-BE4B-B481-59BC202337B0}" type="pres">
      <dgm:prSet presAssocID="{756F639D-AC00-D042-82CD-B2EE6056504A}" presName="ParentText" presStyleLbl="node1" presStyleIdx="1" presStyleCnt="4" custScaleX="125255" custScaleY="80738" custLinFactNeighborX="-52219" custLinFactNeighborY="-8608">
        <dgm:presLayoutVars>
          <dgm:chMax val="1"/>
          <dgm:chPref val="1"/>
          <dgm:bulletEnabled val="1"/>
        </dgm:presLayoutVars>
      </dgm:prSet>
      <dgm:spPr/>
    </dgm:pt>
    <dgm:pt modelId="{BB8DBC1B-432E-0C4E-A03C-AE07EB35EAFC}" type="pres">
      <dgm:prSet presAssocID="{756F639D-AC00-D042-82CD-B2EE6056504A}" presName="ChildText" presStyleLbl="revTx" presStyleIdx="1" presStyleCnt="3" custScaleX="378156" custScaleY="102330" custLinFactNeighborX="75204" custLinFactNeighborY="-11014">
        <dgm:presLayoutVars>
          <dgm:chMax val="0"/>
          <dgm:chPref val="0"/>
          <dgm:bulletEnabled val="1"/>
        </dgm:presLayoutVars>
      </dgm:prSet>
      <dgm:spPr/>
    </dgm:pt>
    <dgm:pt modelId="{D9D97FC3-6C1A-FF46-A61C-6E7669A1E463}" type="pres">
      <dgm:prSet presAssocID="{039C6E6C-F7BA-674E-8C84-D3E2D4B9B8A3}" presName="sibTrans" presStyleCnt="0"/>
      <dgm:spPr/>
    </dgm:pt>
    <dgm:pt modelId="{96C195DF-FA51-A747-9AB8-C7D326AF1979}" type="pres">
      <dgm:prSet presAssocID="{50EEDFD8-5A00-6744-A4CD-A3222CCF6349}" presName="composite" presStyleCnt="0"/>
      <dgm:spPr/>
    </dgm:pt>
    <dgm:pt modelId="{6DE03CB9-FAE8-ED48-80CB-60F90A1FBC9A}" type="pres">
      <dgm:prSet presAssocID="{50EEDFD8-5A00-6744-A4CD-A3222CCF6349}" presName="bentUpArrow1" presStyleLbl="alignImgPlace1" presStyleIdx="2" presStyleCnt="3" custLinFactNeighborX="-55708" custLinFactNeighborY="-33776"/>
      <dgm:spPr/>
    </dgm:pt>
    <dgm:pt modelId="{D9076703-3A27-8042-804E-75D70E8CB73D}" type="pres">
      <dgm:prSet presAssocID="{50EEDFD8-5A00-6744-A4CD-A3222CCF6349}" presName="ParentText" presStyleLbl="node1" presStyleIdx="2" presStyleCnt="4" custScaleX="123235" custScaleY="82221" custLinFactNeighborX="-62483" custLinFactNeighborY="-24474">
        <dgm:presLayoutVars>
          <dgm:chMax val="1"/>
          <dgm:chPref val="1"/>
          <dgm:bulletEnabled val="1"/>
        </dgm:presLayoutVars>
      </dgm:prSet>
      <dgm:spPr/>
    </dgm:pt>
    <dgm:pt modelId="{57B73F4D-24B0-F34F-A11B-6C1059EE0B2A}" type="pres">
      <dgm:prSet presAssocID="{50EEDFD8-5A00-6744-A4CD-A3222CCF6349}" presName="ChildText" presStyleLbl="revTx" presStyleIdx="2" presStyleCnt="3" custScaleX="362763" custScaleY="134044" custLinFactNeighborX="52590" custLinFactNeighborY="-18844">
        <dgm:presLayoutVars>
          <dgm:chMax val="0"/>
          <dgm:chPref val="0"/>
          <dgm:bulletEnabled val="1"/>
        </dgm:presLayoutVars>
      </dgm:prSet>
      <dgm:spPr/>
    </dgm:pt>
    <dgm:pt modelId="{170688ED-84CD-4346-93F9-C764FCE19C3A}" type="pres">
      <dgm:prSet presAssocID="{8B5F56C0-8FB8-E149-8BE1-2F0373F5A9E3}" presName="sibTrans" presStyleCnt="0"/>
      <dgm:spPr/>
    </dgm:pt>
    <dgm:pt modelId="{2787DB1D-B5F3-E245-88E0-492DC1592239}" type="pres">
      <dgm:prSet presAssocID="{249452AB-401E-1546-934D-6ABE6FDBC9AC}" presName="composite" presStyleCnt="0"/>
      <dgm:spPr/>
    </dgm:pt>
    <dgm:pt modelId="{1D534292-0247-5744-AEC3-3690CBE20C47}" type="pres">
      <dgm:prSet presAssocID="{249452AB-401E-1546-934D-6ABE6FDBC9AC}" presName="ParentText" presStyleLbl="node1" presStyleIdx="3" presStyleCnt="4" custScaleX="121633" custScaleY="83317" custLinFactNeighborX="-77352" custLinFactNeighborY="-15969">
        <dgm:presLayoutVars>
          <dgm:chMax val="1"/>
          <dgm:chPref val="1"/>
          <dgm:bulletEnabled val="1"/>
        </dgm:presLayoutVars>
      </dgm:prSet>
      <dgm:spPr/>
    </dgm:pt>
  </dgm:ptLst>
  <dgm:cxnLst>
    <dgm:cxn modelId="{81651D02-EE76-4B72-839B-1BE76F9F1141}" srcId="{756F639D-AC00-D042-82CD-B2EE6056504A}" destId="{248A9532-4502-4484-B6C6-19D84AF6834B}" srcOrd="1" destOrd="0" parTransId="{7F620369-9615-413C-AC4F-97155D8A0F76}" sibTransId="{ABCFC709-0496-464F-8348-E0D01EEBDBEF}"/>
    <dgm:cxn modelId="{12730E18-055D-4554-B1ED-F5773261416A}" type="presOf" srcId="{26582121-DFAC-E447-B17B-35C80F9C824D}" destId="{0740A72D-AE86-E446-8E98-C27C6DD0A7C7}" srcOrd="0" destOrd="0" presId="urn:microsoft.com/office/officeart/2005/8/layout/StepDownProcess"/>
    <dgm:cxn modelId="{1CBCF32A-40A0-4C6C-A016-AE82DFE9D4DC}" type="presOf" srcId="{249452AB-401E-1546-934D-6ABE6FDBC9AC}" destId="{1D534292-0247-5744-AEC3-3690CBE20C47}" srcOrd="0" destOrd="0" presId="urn:microsoft.com/office/officeart/2005/8/layout/StepDownProcess"/>
    <dgm:cxn modelId="{244F9332-B053-E940-86AD-58374D75659B}" srcId="{756F639D-AC00-D042-82CD-B2EE6056504A}" destId="{4A8F529C-34F3-EF44-B6E7-A207675CC99F}" srcOrd="0" destOrd="0" parTransId="{8E19CCAC-453C-0444-9A74-081E2C9CF07D}" sibTransId="{B3646F12-ABAF-754E-8D74-63707D96C503}"/>
    <dgm:cxn modelId="{FD36CE3A-BD12-974F-A78C-90103CDE9838}" srcId="{50EEDFD8-5A00-6744-A4CD-A3222CCF6349}" destId="{4F95CF5F-CE18-DC41-AE16-9E7604EA99B1}" srcOrd="0" destOrd="0" parTransId="{4A4240A6-39AE-B34E-9E51-A6029600A671}" sibTransId="{3A591238-CC8D-804E-B27C-96F85109A990}"/>
    <dgm:cxn modelId="{CCEEEB3F-6767-4C1F-BB44-7B10289105AF}" type="presOf" srcId="{6799CF7A-AD39-0E47-B7C3-79A16C9219A2}" destId="{57B73F4D-24B0-F34F-A11B-6C1059EE0B2A}" srcOrd="0" destOrd="2" presId="urn:microsoft.com/office/officeart/2005/8/layout/StepDownProcess"/>
    <dgm:cxn modelId="{6E504160-572A-5747-865D-AA3C4EF48A97}" srcId="{53A35046-0217-A445-AFCD-CB6FF58CB3CC}" destId="{756F639D-AC00-D042-82CD-B2EE6056504A}" srcOrd="1" destOrd="0" parTransId="{4DEF2F46-703A-CD4B-A88C-7E276539E5F3}" sibTransId="{039C6E6C-F7BA-674E-8C84-D3E2D4B9B8A3}"/>
    <dgm:cxn modelId="{3F9F1467-6ED7-504D-A795-594CF3B7C09D}" srcId="{53A35046-0217-A445-AFCD-CB6FF58CB3CC}" destId="{249452AB-401E-1546-934D-6ABE6FDBC9AC}" srcOrd="3" destOrd="0" parTransId="{03A4CCEC-B584-DD4C-9B71-294D3D861252}" sibTransId="{ACE5A08A-0934-DC42-A203-6A2734276CC4}"/>
    <dgm:cxn modelId="{BF516F76-E86C-7345-BFA6-37F903594BBC}" srcId="{53A35046-0217-A445-AFCD-CB6FF58CB3CC}" destId="{50EEDFD8-5A00-6744-A4CD-A3222CCF6349}" srcOrd="2" destOrd="0" parTransId="{CBAF4EE2-E114-1546-B204-5B42C1375543}" sibTransId="{8B5F56C0-8FB8-E149-8BE1-2F0373F5A9E3}"/>
    <dgm:cxn modelId="{40C8AF7A-58A7-DC44-BBA3-BB66B0491205}" srcId="{60FF344C-9E8C-164F-B870-5ED67252F7DE}" destId="{26582121-DFAC-E447-B17B-35C80F9C824D}" srcOrd="0" destOrd="0" parTransId="{3A1D7150-CB11-4F4D-A617-D7C837982C2E}" sibTransId="{88DE56E7-D341-514A-A7AC-B9D7D80FEF7F}"/>
    <dgm:cxn modelId="{38187B7E-83B7-42D8-8773-2DF3531D562F}" type="presOf" srcId="{07D8D303-EC05-484B-B8A8-B5B1023CBDEA}" destId="{57B73F4D-24B0-F34F-A11B-6C1059EE0B2A}" srcOrd="0" destOrd="1" presId="urn:microsoft.com/office/officeart/2005/8/layout/StepDownProcess"/>
    <dgm:cxn modelId="{F3AB049A-F694-42C0-8DF0-E847A7D3781E}" type="presOf" srcId="{4A8F529C-34F3-EF44-B6E7-A207675CC99F}" destId="{BB8DBC1B-432E-0C4E-A03C-AE07EB35EAFC}" srcOrd="0" destOrd="0" presId="urn:microsoft.com/office/officeart/2005/8/layout/StepDownProcess"/>
    <dgm:cxn modelId="{BA3BD1B3-54BE-48B9-B616-54B0E8857DC2}" type="presOf" srcId="{53A35046-0217-A445-AFCD-CB6FF58CB3CC}" destId="{F1B13318-DD59-8D41-A67A-3548DFDA2A35}" srcOrd="0" destOrd="0" presId="urn:microsoft.com/office/officeart/2005/8/layout/StepDownProcess"/>
    <dgm:cxn modelId="{DC841FB4-DD07-3349-9F8D-CAD281F9C0AF}" srcId="{50EEDFD8-5A00-6744-A4CD-A3222CCF6349}" destId="{07D8D303-EC05-484B-B8A8-B5B1023CBDEA}" srcOrd="1" destOrd="0" parTransId="{8F682943-0581-7E43-9AD5-4DDE121EE3D4}" sibTransId="{11C7A6F3-77FC-014F-B07A-E6F653B841C3}"/>
    <dgm:cxn modelId="{100BB2BE-15D8-45FA-9A5B-F42466B164D1}" type="presOf" srcId="{50EEDFD8-5A00-6744-A4CD-A3222CCF6349}" destId="{D9076703-3A27-8042-804E-75D70E8CB73D}" srcOrd="0" destOrd="0" presId="urn:microsoft.com/office/officeart/2005/8/layout/StepDownProcess"/>
    <dgm:cxn modelId="{443E72CC-2F1C-4842-95AD-A65C0A821A31}" srcId="{50EEDFD8-5A00-6744-A4CD-A3222CCF6349}" destId="{6799CF7A-AD39-0E47-B7C3-79A16C9219A2}" srcOrd="2" destOrd="0" parTransId="{463DB9D4-37C3-5649-8D85-699434FBCEA3}" sibTransId="{0E509B6C-632B-504D-8888-F55C01B7457E}"/>
    <dgm:cxn modelId="{E1EB2FCF-AA11-4AD3-AE1B-FCE06ED4F1BE}" type="presOf" srcId="{248A9532-4502-4484-B6C6-19D84AF6834B}" destId="{BB8DBC1B-432E-0C4E-A03C-AE07EB35EAFC}" srcOrd="0" destOrd="1" presId="urn:microsoft.com/office/officeart/2005/8/layout/StepDownProcess"/>
    <dgm:cxn modelId="{1049B1E3-2C2D-CF42-92AD-75F476C50083}" srcId="{53A35046-0217-A445-AFCD-CB6FF58CB3CC}" destId="{60FF344C-9E8C-164F-B870-5ED67252F7DE}" srcOrd="0" destOrd="0" parTransId="{9A2D4F2A-BE20-6540-A603-888692D75C83}" sibTransId="{3D46EBEE-919F-6549-AA53-7A1A1AAA65B4}"/>
    <dgm:cxn modelId="{FCB575E5-E666-40B8-A6F4-9475398B69BB}" type="presOf" srcId="{60FF344C-9E8C-164F-B870-5ED67252F7DE}" destId="{97693082-FCA2-374D-975C-D8CB851C139F}" srcOrd="0" destOrd="0" presId="urn:microsoft.com/office/officeart/2005/8/layout/StepDownProcess"/>
    <dgm:cxn modelId="{2FA756EC-4110-448D-A1EC-1CC2B3025230}" type="presOf" srcId="{756F639D-AC00-D042-82CD-B2EE6056504A}" destId="{74F4EF44-4C58-BE4B-B481-59BC202337B0}" srcOrd="0" destOrd="0" presId="urn:microsoft.com/office/officeart/2005/8/layout/StepDownProcess"/>
    <dgm:cxn modelId="{209B65F8-23AF-4C7C-8B3F-39E75E612D10}" type="presOf" srcId="{4F95CF5F-CE18-DC41-AE16-9E7604EA99B1}" destId="{57B73F4D-24B0-F34F-A11B-6C1059EE0B2A}" srcOrd="0" destOrd="0" presId="urn:microsoft.com/office/officeart/2005/8/layout/StepDownProcess"/>
    <dgm:cxn modelId="{54F1A262-2D88-4831-95B4-52FE0BED1059}" type="presParOf" srcId="{F1B13318-DD59-8D41-A67A-3548DFDA2A35}" destId="{E78EAE18-9E78-E94A-9BEF-C5149E23A069}" srcOrd="0" destOrd="0" presId="urn:microsoft.com/office/officeart/2005/8/layout/StepDownProcess"/>
    <dgm:cxn modelId="{36462E8C-5563-4535-9237-FCC75D9B47B2}" type="presParOf" srcId="{E78EAE18-9E78-E94A-9BEF-C5149E23A069}" destId="{12AAF58E-C131-9F48-9D45-81FF67B66F2E}" srcOrd="0" destOrd="0" presId="urn:microsoft.com/office/officeart/2005/8/layout/StepDownProcess"/>
    <dgm:cxn modelId="{6598B8C2-2400-4889-8FAD-6747168F3E87}" type="presParOf" srcId="{E78EAE18-9E78-E94A-9BEF-C5149E23A069}" destId="{97693082-FCA2-374D-975C-D8CB851C139F}" srcOrd="1" destOrd="0" presId="urn:microsoft.com/office/officeart/2005/8/layout/StepDownProcess"/>
    <dgm:cxn modelId="{49536E95-9FE7-4E57-8DB7-6D5A68C2E88B}" type="presParOf" srcId="{E78EAE18-9E78-E94A-9BEF-C5149E23A069}" destId="{0740A72D-AE86-E446-8E98-C27C6DD0A7C7}" srcOrd="2" destOrd="0" presId="urn:microsoft.com/office/officeart/2005/8/layout/StepDownProcess"/>
    <dgm:cxn modelId="{4943FDF0-88BC-4D4D-B61B-C77201A45F48}" type="presParOf" srcId="{F1B13318-DD59-8D41-A67A-3548DFDA2A35}" destId="{DB4A34CF-1391-294D-BF34-4FDC90C46890}" srcOrd="1" destOrd="0" presId="urn:microsoft.com/office/officeart/2005/8/layout/StepDownProcess"/>
    <dgm:cxn modelId="{789902D3-B60E-42CD-8104-755255A4C3C1}" type="presParOf" srcId="{F1B13318-DD59-8D41-A67A-3548DFDA2A35}" destId="{6CFBF7BD-2604-6B4C-9569-32B3BD07E244}" srcOrd="2" destOrd="0" presId="urn:microsoft.com/office/officeart/2005/8/layout/StepDownProcess"/>
    <dgm:cxn modelId="{7CB1237A-BC26-4338-A93B-70196394B7BD}" type="presParOf" srcId="{6CFBF7BD-2604-6B4C-9569-32B3BD07E244}" destId="{9D5C8FF3-9F2D-B347-90CE-E238BBCE8E53}" srcOrd="0" destOrd="0" presId="urn:microsoft.com/office/officeart/2005/8/layout/StepDownProcess"/>
    <dgm:cxn modelId="{9280E3A2-F459-4FB9-B1D4-C0EAE3210095}" type="presParOf" srcId="{6CFBF7BD-2604-6B4C-9569-32B3BD07E244}" destId="{74F4EF44-4C58-BE4B-B481-59BC202337B0}" srcOrd="1" destOrd="0" presId="urn:microsoft.com/office/officeart/2005/8/layout/StepDownProcess"/>
    <dgm:cxn modelId="{5F7A86C6-6E11-45E3-B8B5-C5E1385483BB}" type="presParOf" srcId="{6CFBF7BD-2604-6B4C-9569-32B3BD07E244}" destId="{BB8DBC1B-432E-0C4E-A03C-AE07EB35EAFC}" srcOrd="2" destOrd="0" presId="urn:microsoft.com/office/officeart/2005/8/layout/StepDownProcess"/>
    <dgm:cxn modelId="{27B914A0-AA5E-435F-8F6A-4BA74EB0D499}" type="presParOf" srcId="{F1B13318-DD59-8D41-A67A-3548DFDA2A35}" destId="{D9D97FC3-6C1A-FF46-A61C-6E7669A1E463}" srcOrd="3" destOrd="0" presId="urn:microsoft.com/office/officeart/2005/8/layout/StepDownProcess"/>
    <dgm:cxn modelId="{C4CBBE5F-805E-4B14-B800-63BD9BEC4133}" type="presParOf" srcId="{F1B13318-DD59-8D41-A67A-3548DFDA2A35}" destId="{96C195DF-FA51-A747-9AB8-C7D326AF1979}" srcOrd="4" destOrd="0" presId="urn:microsoft.com/office/officeart/2005/8/layout/StepDownProcess"/>
    <dgm:cxn modelId="{33DDC046-1563-4104-879D-6B196C445DF9}" type="presParOf" srcId="{96C195DF-FA51-A747-9AB8-C7D326AF1979}" destId="{6DE03CB9-FAE8-ED48-80CB-60F90A1FBC9A}" srcOrd="0" destOrd="0" presId="urn:microsoft.com/office/officeart/2005/8/layout/StepDownProcess"/>
    <dgm:cxn modelId="{CC0E4DA4-3483-44BB-8050-D7665C0AC6F5}" type="presParOf" srcId="{96C195DF-FA51-A747-9AB8-C7D326AF1979}" destId="{D9076703-3A27-8042-804E-75D70E8CB73D}" srcOrd="1" destOrd="0" presId="urn:microsoft.com/office/officeart/2005/8/layout/StepDownProcess"/>
    <dgm:cxn modelId="{8E1AE365-B163-4A8D-8583-80D3A4BA25F4}" type="presParOf" srcId="{96C195DF-FA51-A747-9AB8-C7D326AF1979}" destId="{57B73F4D-24B0-F34F-A11B-6C1059EE0B2A}" srcOrd="2" destOrd="0" presId="urn:microsoft.com/office/officeart/2005/8/layout/StepDownProcess"/>
    <dgm:cxn modelId="{1B8A029D-1F3E-4418-A947-A48EE98A73A3}" type="presParOf" srcId="{F1B13318-DD59-8D41-A67A-3548DFDA2A35}" destId="{170688ED-84CD-4346-93F9-C764FCE19C3A}" srcOrd="5" destOrd="0" presId="urn:microsoft.com/office/officeart/2005/8/layout/StepDownProcess"/>
    <dgm:cxn modelId="{6F4EE702-3239-488A-B6DD-E9F5E97F7488}" type="presParOf" srcId="{F1B13318-DD59-8D41-A67A-3548DFDA2A35}" destId="{2787DB1D-B5F3-E245-88E0-492DC1592239}" srcOrd="6" destOrd="0" presId="urn:microsoft.com/office/officeart/2005/8/layout/StepDownProcess"/>
    <dgm:cxn modelId="{D93C7661-984B-45CA-B71F-99E1AF86D7CF}" type="presParOf" srcId="{2787DB1D-B5F3-E245-88E0-492DC1592239}" destId="{1D534292-0247-5744-AEC3-3690CBE20C4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13144-5723-494A-BDBE-B28FF8F7DE57}">
      <dsp:nvSpPr>
        <dsp:cNvPr id="0" name=""/>
        <dsp:cNvSpPr/>
      </dsp:nvSpPr>
      <dsp:spPr>
        <a:xfrm rot="16200000">
          <a:off x="645264" y="-645264"/>
          <a:ext cx="2100135" cy="3390663"/>
        </a:xfrm>
        <a:prstGeom prst="round1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 rot="5400000">
        <a:off x="-1" y="1"/>
        <a:ext cx="3390663" cy="1575101"/>
      </dsp:txXfrm>
    </dsp:sp>
    <dsp:sp modelId="{D01C8837-EFCC-4C6D-9339-59C3AB35A1D1}">
      <dsp:nvSpPr>
        <dsp:cNvPr id="0" name=""/>
        <dsp:cNvSpPr/>
      </dsp:nvSpPr>
      <dsp:spPr>
        <a:xfrm>
          <a:off x="3390663" y="0"/>
          <a:ext cx="3390663" cy="2100135"/>
        </a:xfrm>
        <a:prstGeom prst="round1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t" anchorCtr="0">
          <a:noAutofit/>
        </a:bodyPr>
        <a:lstStyle/>
        <a:p>
          <a:pPr marL="0" lvl="0" indent="0" algn="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3390663" y="0"/>
        <a:ext cx="3390663" cy="1575101"/>
      </dsp:txXfrm>
    </dsp:sp>
    <dsp:sp modelId="{DBB7C857-5077-4844-95E3-2C6BF991F4C5}">
      <dsp:nvSpPr>
        <dsp:cNvPr id="0" name=""/>
        <dsp:cNvSpPr/>
      </dsp:nvSpPr>
      <dsp:spPr>
        <a:xfrm rot="10800000">
          <a:off x="0" y="2100135"/>
          <a:ext cx="3390663" cy="2100135"/>
        </a:xfrm>
        <a:prstGeom prst="round1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t" anchorCtr="0">
          <a:noAutofit/>
        </a:bodyPr>
        <a:lstStyle/>
        <a:p>
          <a:pPr marL="0" lvl="0" indent="0" algn="l" defTabSz="2311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5200" kern="1200" dirty="0"/>
        </a:p>
      </dsp:txBody>
      <dsp:txXfrm rot="10800000">
        <a:off x="0" y="2625169"/>
        <a:ext cx="3390663" cy="1575101"/>
      </dsp:txXfrm>
    </dsp:sp>
    <dsp:sp modelId="{3DAFE6F5-7250-4096-84AF-EEA6122BF727}">
      <dsp:nvSpPr>
        <dsp:cNvPr id="0" name=""/>
        <dsp:cNvSpPr/>
      </dsp:nvSpPr>
      <dsp:spPr>
        <a:xfrm rot="5400000">
          <a:off x="4035927" y="1454283"/>
          <a:ext cx="2100135" cy="3390663"/>
        </a:xfrm>
        <a:prstGeom prst="round1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 rot="-5400000">
        <a:off x="3390663" y="2624581"/>
        <a:ext cx="3390663" cy="1575101"/>
      </dsp:txXfrm>
    </dsp:sp>
    <dsp:sp modelId="{11D588D2-03AD-4FDF-A327-160DC47040BE}">
      <dsp:nvSpPr>
        <dsp:cNvPr id="0" name=""/>
        <dsp:cNvSpPr/>
      </dsp:nvSpPr>
      <dsp:spPr>
        <a:xfrm>
          <a:off x="2986967" y="1981414"/>
          <a:ext cx="684147" cy="137936"/>
        </a:xfrm>
        <a:prstGeom prst="round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993700" y="1988147"/>
        <a:ext cx="670681" cy="124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AF58E-C131-9F48-9D45-81FF67B66F2E}">
      <dsp:nvSpPr>
        <dsp:cNvPr id="0" name=""/>
        <dsp:cNvSpPr/>
      </dsp:nvSpPr>
      <dsp:spPr>
        <a:xfrm rot="5400000">
          <a:off x="743526" y="685743"/>
          <a:ext cx="854030" cy="9583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93082-FCA2-374D-975C-D8CB851C139F}">
      <dsp:nvSpPr>
        <dsp:cNvPr id="0" name=""/>
        <dsp:cNvSpPr/>
      </dsp:nvSpPr>
      <dsp:spPr>
        <a:xfrm>
          <a:off x="56748" y="0"/>
          <a:ext cx="1752135" cy="79881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75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申請案</a:t>
          </a:r>
          <a:endParaRPr lang="en-US" altLang="zh-TW" sz="24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BiauKai"/>
          </a:endParaRPr>
        </a:p>
        <a:p>
          <a:pPr marL="0" lvl="0" indent="0" algn="ctr" defTabSz="1066800">
            <a:lnSpc>
              <a:spcPct val="75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送出</a:t>
          </a:r>
        </a:p>
      </dsp:txBody>
      <dsp:txXfrm>
        <a:off x="95750" y="39002"/>
        <a:ext cx="1674131" cy="720812"/>
      </dsp:txXfrm>
    </dsp:sp>
    <dsp:sp modelId="{0740A72D-AE86-E446-8E98-C27C6DD0A7C7}">
      <dsp:nvSpPr>
        <dsp:cNvPr id="0" name=""/>
        <dsp:cNvSpPr/>
      </dsp:nvSpPr>
      <dsp:spPr>
        <a:xfrm>
          <a:off x="1801347" y="49733"/>
          <a:ext cx="3615711" cy="813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PI</a:t>
          </a:r>
          <a:r>
            <a:rPr kumimoji="1"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填寫</a:t>
          </a: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申請書及</a:t>
          </a:r>
          <a:r>
            <a:rPr kumimoji="1"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上傳</a:t>
          </a: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送審文件。</a:t>
          </a:r>
        </a:p>
      </dsp:txBody>
      <dsp:txXfrm>
        <a:off x="1801347" y="49733"/>
        <a:ext cx="3615711" cy="813362"/>
      </dsp:txXfrm>
    </dsp:sp>
    <dsp:sp modelId="{9D5C8FF3-9F2D-B347-90CE-E238BBCE8E53}">
      <dsp:nvSpPr>
        <dsp:cNvPr id="0" name=""/>
        <dsp:cNvSpPr/>
      </dsp:nvSpPr>
      <dsp:spPr>
        <a:xfrm rot="5400000">
          <a:off x="2361959" y="1714309"/>
          <a:ext cx="968522" cy="10496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672177"/>
            <a:satOff val="-7688"/>
            <a:lumOff val="5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4EF44-4C58-BE4B-B481-59BC202337B0}">
      <dsp:nvSpPr>
        <dsp:cNvPr id="0" name=""/>
        <dsp:cNvSpPr/>
      </dsp:nvSpPr>
      <dsp:spPr>
        <a:xfrm>
          <a:off x="1683438" y="975321"/>
          <a:ext cx="1800772" cy="812493"/>
        </a:xfrm>
        <a:prstGeom prst="roundRect">
          <a:avLst>
            <a:gd name="adj" fmla="val 166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行政審查</a:t>
          </a:r>
        </a:p>
      </dsp:txBody>
      <dsp:txXfrm>
        <a:off x="1723108" y="1014991"/>
        <a:ext cx="1721432" cy="733153"/>
      </dsp:txXfrm>
    </dsp:sp>
    <dsp:sp modelId="{BB8DBC1B-432E-0C4E-A03C-AE07EB35EAFC}">
      <dsp:nvSpPr>
        <dsp:cNvPr id="0" name=""/>
        <dsp:cNvSpPr/>
      </dsp:nvSpPr>
      <dsp:spPr>
        <a:xfrm>
          <a:off x="3385522" y="961944"/>
          <a:ext cx="3954131" cy="832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75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kumimoji="1" lang="en-US" altLang="zh-TW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PC</a:t>
          </a:r>
          <a:r>
            <a:rPr kumimoji="1"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檢核申請資料是否備齊</a:t>
          </a: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，並請</a:t>
          </a:r>
          <a:r>
            <a:rPr lang="en-US" altLang="zh-TW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PI</a:t>
          </a: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進行補件。</a:t>
          </a:r>
        </a:p>
        <a:p>
          <a:pPr marL="228600" lvl="1" indent="-228600" algn="l" defTabSz="889000">
            <a:lnSpc>
              <a:spcPct val="75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完成此階段表示案件已正式立案。</a:t>
          </a:r>
        </a:p>
      </dsp:txBody>
      <dsp:txXfrm>
        <a:off x="3385522" y="961944"/>
        <a:ext cx="3954131" cy="832313"/>
      </dsp:txXfrm>
    </dsp:sp>
    <dsp:sp modelId="{6DE03CB9-FAE8-ED48-80CB-60F90A1FBC9A}">
      <dsp:nvSpPr>
        <dsp:cNvPr id="0" name=""/>
        <dsp:cNvSpPr/>
      </dsp:nvSpPr>
      <dsp:spPr>
        <a:xfrm rot="5400000">
          <a:off x="4170112" y="2853442"/>
          <a:ext cx="854030" cy="9722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76703-3A27-8042-804E-75D70E8CB73D}">
      <dsp:nvSpPr>
        <dsp:cNvPr id="0" name=""/>
        <dsp:cNvSpPr/>
      </dsp:nvSpPr>
      <dsp:spPr>
        <a:xfrm>
          <a:off x="3420154" y="2038358"/>
          <a:ext cx="1771731" cy="827416"/>
        </a:xfrm>
        <a:prstGeom prst="roundRect">
          <a:avLst>
            <a:gd name="adj" fmla="val 1667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75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IRB</a:t>
          </a:r>
          <a:r>
            <a:rPr lang="zh-TW" altLang="en-US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審查</a:t>
          </a:r>
        </a:p>
      </dsp:txBody>
      <dsp:txXfrm>
        <a:off x="3460552" y="2078756"/>
        <a:ext cx="1690935" cy="746620"/>
      </dsp:txXfrm>
    </dsp:sp>
    <dsp:sp modelId="{57B73F4D-24B0-F34F-A11B-6C1059EE0B2A}">
      <dsp:nvSpPr>
        <dsp:cNvPr id="0" name=""/>
        <dsp:cNvSpPr/>
      </dsp:nvSpPr>
      <dsp:spPr>
        <a:xfrm>
          <a:off x="5099299" y="1999446"/>
          <a:ext cx="3793177" cy="1090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75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進行</a:t>
          </a:r>
          <a:r>
            <a:rPr kumimoji="1"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委員審查</a:t>
          </a:r>
          <a:r>
            <a:rPr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與</a:t>
          </a:r>
          <a:r>
            <a:rPr kumimoji="1" lang="zh-TW" altLang="en-US" sz="2000" u="none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會議審查。</a:t>
          </a:r>
        </a:p>
        <a:p>
          <a:pPr marL="228600" lvl="1" indent="-228600" algn="l" defTabSz="889000">
            <a:lnSpc>
              <a:spcPct val="75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alt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PI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回覆委員審查意見。</a:t>
          </a:r>
        </a:p>
        <a:p>
          <a:pPr marL="228600" lvl="1" indent="-228600" algn="l" defTabSz="889000">
            <a:lnSpc>
              <a:spcPct val="75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決議案件是否通過及追蹤頻率。</a:t>
          </a:r>
        </a:p>
      </dsp:txBody>
      <dsp:txXfrm>
        <a:off x="5099299" y="1999446"/>
        <a:ext cx="3793177" cy="1090263"/>
      </dsp:txXfrm>
    </dsp:sp>
    <dsp:sp modelId="{1D534292-0247-5744-AEC3-3690CBE20C47}">
      <dsp:nvSpPr>
        <dsp:cNvPr id="0" name=""/>
        <dsp:cNvSpPr/>
      </dsp:nvSpPr>
      <dsp:spPr>
        <a:xfrm>
          <a:off x="5090665" y="3164932"/>
          <a:ext cx="1748699" cy="838446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rPr>
            <a:t>計畫服務</a:t>
          </a:r>
        </a:p>
      </dsp:txBody>
      <dsp:txXfrm>
        <a:off x="5131602" y="3205869"/>
        <a:ext cx="1666825" cy="756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E80A4-068C-49C9-88A2-5BF3ADFEF00C}" type="datetimeFigureOut">
              <a:rPr lang="zh-TW" altLang="en-US" smtClean="0"/>
              <a:t>2023/1/11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708DF-76B3-4220-B454-F52A3B8B60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96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5">
              <a:defRPr/>
            </a:pPr>
            <a:r>
              <a:rPr lang="en-US" altLang="zh-TW" dirty="0">
                <a:latin typeface="Times New Roman" pitchFamily="18" charset="0"/>
                <a:ea typeface="微軟正黑體" pitchFamily="34" charset="-120"/>
              </a:rPr>
              <a:t>PTMS</a:t>
            </a:r>
            <a:r>
              <a:rPr lang="zh-TW" altLang="en-US" dirty="0">
                <a:latin typeface="Times New Roman" pitchFamily="18" charset="0"/>
                <a:ea typeface="微軟正黑體" pitchFamily="34" charset="-120"/>
              </a:rPr>
              <a:t>是一個以網際網路</a:t>
            </a:r>
            <a:r>
              <a:rPr lang="en-US" altLang="zh-TW" dirty="0">
                <a:latin typeface="Times New Roman" pitchFamily="18" charset="0"/>
                <a:ea typeface="微軟正黑體" pitchFamily="34" charset="-120"/>
              </a:rPr>
              <a:t>(web)</a:t>
            </a:r>
            <a:r>
              <a:rPr lang="zh-TW" altLang="en-US" dirty="0">
                <a:latin typeface="Times New Roman" pitchFamily="18" charset="0"/>
                <a:ea typeface="微軟正黑體" pitchFamily="34" charset="-120"/>
              </a:rPr>
              <a:t>為基礎的資訊系統，具有線上申請、線上審查、線上會議等功能，讓研究者、審查委員、及人體試驗委員會的承辦人員</a:t>
            </a:r>
            <a:r>
              <a:rPr lang="en-US" altLang="zh-TW" dirty="0">
                <a:latin typeface="Times New Roman" pitchFamily="18" charset="0"/>
                <a:ea typeface="微軟正黑體" pitchFamily="34" charset="-120"/>
              </a:rPr>
              <a:t>( Protocol Coordinator, PC )</a:t>
            </a:r>
            <a:r>
              <a:rPr lang="zh-TW" altLang="en-US" dirty="0">
                <a:latin typeface="Times New Roman" pitchFamily="18" charset="0"/>
                <a:ea typeface="微軟正黑體" pitchFamily="34" charset="-120"/>
              </a:rPr>
              <a:t>透過線上系統彼此溝通，提升申請與管理計畫的效率與便利性。</a:t>
            </a:r>
            <a:endParaRPr lang="en-US" dirty="0"/>
          </a:p>
          <a:p>
            <a:pPr defTabSz="914385">
              <a:defRPr/>
            </a:pPr>
            <a:r>
              <a:rPr lang="en-US" altLang="zh-TW" dirty="0"/>
              <a:t>PTMS</a:t>
            </a:r>
            <a:r>
              <a:rPr lang="zh-TW" altLang="en-US" dirty="0"/>
              <a:t>是以網際網路</a:t>
            </a:r>
            <a:r>
              <a:rPr lang="en-US" altLang="zh-TW" dirty="0"/>
              <a:t>(web)</a:t>
            </a:r>
            <a:br>
              <a:rPr lang="en-US" altLang="zh-TW" dirty="0"/>
            </a:br>
            <a:r>
              <a:rPr lang="zh-TW" altLang="en-US" dirty="0"/>
              <a:t>為基礎的資訊系統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EB26-7FF1-443A-9108-87E9D521160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43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5113" cy="3722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EB26-7FF1-443A-9108-87E9D521160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83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08DF-76B3-4220-B454-F52A3B8B607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065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08DF-76B3-4220-B454-F52A3B8B607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232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08DF-76B3-4220-B454-F52A3B8B607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387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08DF-76B3-4220-B454-F52A3B8B607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853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08DF-76B3-4220-B454-F52A3B8B607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700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08DF-76B3-4220-B454-F52A3B8B607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794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08DF-76B3-4220-B454-F52A3B8B607B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4852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15113" cy="3722688"/>
          </a:xfrm>
          <a:ln/>
        </p:spPr>
      </p:sp>
      <p:sp>
        <p:nvSpPr>
          <p:cNvPr id="1280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8004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zh-TW">
                <a:latin typeface="Arial" pitchFamily="34" charset="0"/>
              </a:rPr>
              <a:t>PTMS教育訓練</a:t>
            </a:r>
          </a:p>
        </p:txBody>
      </p:sp>
      <p:sp>
        <p:nvSpPr>
          <p:cNvPr id="12800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F57278-4F69-442C-AF9C-F9DBE4AA2F2C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84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15113" cy="3722688"/>
          </a:xfrm>
          <a:ln/>
        </p:spPr>
      </p:sp>
      <p:sp>
        <p:nvSpPr>
          <p:cNvPr id="1290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90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4C725-E30D-44DC-A4D9-78B079F0FE82}" type="slidenum">
              <a:rPr lang="zh-TW" altLang="en-US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695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eaLnBrk="1" hangingPunct="1"/>
            <a:endParaRPr lang="zh-TW" altLang="en-US" b="1" dirty="0"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7207F-BFDC-4CE8-AB3B-940028F4BBEA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4388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zh-TW">
                <a:latin typeface="Arial" pitchFamily="34" charset="0"/>
              </a:rPr>
              <a:t>PTMS教育訓練</a:t>
            </a:r>
          </a:p>
        </p:txBody>
      </p:sp>
      <p:sp>
        <p:nvSpPr>
          <p:cNvPr id="1300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8DCB50-14D4-4A04-B5F3-60975DA5A5E5}" type="slidenum">
              <a:rPr lang="en-US" altLang="zh-TW" smtClean="0"/>
              <a:pPr/>
              <a:t>33</a:t>
            </a:fld>
            <a:endParaRPr lang="en-US" altLang="zh-TW"/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5113" cy="3722688"/>
          </a:xfr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dirty="0">
                <a:latin typeface="Arial" pitchFamily="34" charset="0"/>
                <a:ea typeface="新細明體" pitchFamily="18" charset="-120"/>
              </a:rPr>
              <a:t>管理自行</a:t>
            </a:r>
          </a:p>
        </p:txBody>
      </p:sp>
    </p:spTree>
    <p:extLst>
      <p:ext uri="{BB962C8B-B14F-4D97-AF65-F5344CB8AC3E}">
        <p14:creationId xmlns:p14="http://schemas.microsoft.com/office/powerpoint/2010/main" val="3566020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08DF-76B3-4220-B454-F52A3B8B607B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047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53604" name="頁尾版面配置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zh-TW">
                <a:latin typeface="Arial" pitchFamily="34" charset="0"/>
              </a:rPr>
              <a:t>PTMS教育訓練</a:t>
            </a:r>
          </a:p>
        </p:txBody>
      </p:sp>
      <p:sp>
        <p:nvSpPr>
          <p:cNvPr id="15360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208B1-2F32-4252-8BEF-F0C3C5D23C9C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3633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EB26-7FF1-443A-9108-87E9D521160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35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08DF-76B3-4220-B454-F52A3B8B607B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72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5113" cy="3722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PTMS教育訓練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178EE6-77EA-4FC1-AAFF-D10B09E688F4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317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TW">
                <a:ea typeface="新細明體" charset="-120"/>
              </a:rPr>
              <a:t>進階生物資訊核心設施</a:t>
            </a:r>
          </a:p>
        </p:txBody>
      </p:sp>
      <p:sp>
        <p:nvSpPr>
          <p:cNvPr id="1024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zh-TW">
                <a:ea typeface="新細明體" charset="-120"/>
              </a:rPr>
              <a:t>CIMS教育訓練</a:t>
            </a:r>
          </a:p>
        </p:txBody>
      </p:sp>
      <p:sp>
        <p:nvSpPr>
          <p:cNvPr id="1024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33336-63A7-4689-9B88-04D789F21857}" type="slidenum">
              <a:rPr lang="en-US" altLang="zh-TW" smtClean="0">
                <a:ea typeface="新細明體" charset="-120"/>
              </a:rPr>
              <a:pPr/>
              <a:t>6</a:t>
            </a:fld>
            <a:endParaRPr lang="en-US" altLang="zh-TW">
              <a:ea typeface="新細明體" charset="-120"/>
            </a:endParaRPr>
          </a:p>
        </p:txBody>
      </p:sp>
      <p:sp>
        <p:nvSpPr>
          <p:cNvPr id="102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5113" cy="3722688"/>
          </a:xfrm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20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08DF-76B3-4220-B454-F52A3B8B607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695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08DF-76B3-4220-B454-F52A3B8B607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237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PTMS教育訓練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178EE6-77EA-4FC1-AAFF-D10B09E688F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9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PTMS教育訓練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178EE6-77EA-4FC1-AAFF-D10B09E688F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2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70">
              <a:defRPr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以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“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”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及空格區分，可輸入多個電子信箱</a:t>
            </a:r>
            <a:endParaRPr lang="en-US" altLang="zh-TW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23451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08DF-76B3-4220-B454-F52A3B8B607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16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077538"/>
            <a:ext cx="5136776" cy="2387600"/>
          </a:xfrm>
        </p:spPr>
        <p:txBody>
          <a:bodyPr anchor="ctr">
            <a:normAutofit/>
          </a:bodyPr>
          <a:lstStyle>
            <a:lvl1pPr algn="ctr">
              <a:defRPr sz="4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62400"/>
            <a:ext cx="5136776" cy="1295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簡報者：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264153" y="6428068"/>
            <a:ext cx="927847" cy="365125"/>
          </a:xfrm>
          <a:prstGeom prst="rect">
            <a:avLst/>
          </a:prstGeom>
        </p:spPr>
        <p:txBody>
          <a:bodyPr/>
          <a:lstStyle/>
          <a:p>
            <a:fld id="{73C3464C-574D-472A-928F-219C3588977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0B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 userDrawn="1"/>
        </p:nvGrpSpPr>
        <p:grpSpPr>
          <a:xfrm>
            <a:off x="7273944" y="705097"/>
            <a:ext cx="3666871" cy="4153776"/>
            <a:chOff x="7649864" y="571072"/>
            <a:chExt cx="3666871" cy="4153776"/>
          </a:xfrm>
        </p:grpSpPr>
        <p:pic>
          <p:nvPicPr>
            <p:cNvPr id="8" name="圖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864" y="571072"/>
              <a:ext cx="3580726" cy="3580726"/>
            </a:xfrm>
            <a:prstGeom prst="rect">
              <a:avLst/>
            </a:prstGeom>
          </p:spPr>
        </p:pic>
        <p:sp>
          <p:nvSpPr>
            <p:cNvPr id="9" name="標題 1"/>
            <p:cNvSpPr txBox="1">
              <a:spLocks/>
            </p:cNvSpPr>
            <p:nvPr userDrawn="1"/>
          </p:nvSpPr>
          <p:spPr>
            <a:xfrm>
              <a:off x="8059347" y="3612786"/>
              <a:ext cx="2761761" cy="808650"/>
            </a:xfrm>
            <a:prstGeom prst="rect">
              <a:avLst/>
            </a:prstGeom>
          </p:spPr>
          <p:txBody>
            <a:bodyPr vert="horz" lIns="0" tIns="0" rIns="0" bIns="0" rtlCol="0" anchor="ctr">
              <a:normAutofit fontScale="77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defRPr>
              </a:lvl1pPr>
            </a:lstStyle>
            <a:p>
              <a:r>
                <a:rPr lang="en-US" altLang="zh-TW" sz="8800" dirty="0">
                  <a:latin typeface="Segoe UI Emoji" panose="020B0502040204020203" pitchFamily="34" charset="0"/>
                  <a:ea typeface="Segoe UI Emoji" panose="020B0502040204020203" pitchFamily="34" charset="0"/>
                </a:rPr>
                <a:t>CIMS</a:t>
              </a:r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7842514" y="4417071"/>
              <a:ext cx="34742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b="1" kern="120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C</a:t>
              </a:r>
              <a:r>
                <a:rPr lang="en-US" altLang="zh-TW" sz="1400" dirty="0"/>
                <a:t>linical </a:t>
              </a:r>
              <a:r>
                <a:rPr lang="en-US" altLang="zh-TW" sz="1400" b="1" kern="120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I</a:t>
              </a:r>
              <a:r>
                <a:rPr lang="en-US" altLang="zh-TW" sz="1400" dirty="0"/>
                <a:t>nformatics and </a:t>
              </a:r>
              <a:r>
                <a:rPr lang="en-US" altLang="zh-TW" sz="1400" b="1" kern="120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M</a:t>
              </a:r>
              <a:r>
                <a:rPr lang="en-US" altLang="zh-TW" sz="1400" dirty="0"/>
                <a:t>anagement </a:t>
              </a:r>
              <a:r>
                <a:rPr lang="en-US" altLang="zh-TW" sz="1400" b="1" kern="120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S</a:t>
              </a:r>
              <a:r>
                <a:rPr lang="en-US" altLang="zh-TW" sz="1400" dirty="0"/>
                <a:t>ervice</a:t>
              </a:r>
              <a:endParaRPr lang="zh-TW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462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464C-574D-472A-928F-219C358897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09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464C-574D-472A-928F-219C358897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045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464C-574D-472A-928F-219C358897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35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464C-574D-472A-928F-219C358897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61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464C-574D-472A-928F-219C358897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925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A745-F004-498B-AD4D-61ADAC065B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352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3E96B-F41C-466A-9F7A-C597C8A73509}"/>
              </a:ext>
            </a:extLst>
          </p:cNvPr>
          <p:cNvSpPr/>
          <p:nvPr userDrawn="1"/>
        </p:nvSpPr>
        <p:spPr>
          <a:xfrm>
            <a:off x="0" y="0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A09BFC-FB6E-4A07-AC20-5CA1F5A01095}"/>
              </a:ext>
            </a:extLst>
          </p:cNvPr>
          <p:cNvSpPr/>
          <p:nvPr userDrawn="1"/>
        </p:nvSpPr>
        <p:spPr>
          <a:xfrm>
            <a:off x="0" y="5170396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8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9DA-B230-43AA-ADBA-DB415B285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48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9DA-B230-43AA-ADBA-DB415B285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54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9DA-B230-43AA-ADBA-DB415B285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382" y="401614"/>
            <a:ext cx="1365309" cy="1365309"/>
          </a:xfrm>
          <a:prstGeom prst="rect">
            <a:avLst/>
          </a:prstGeom>
        </p:spPr>
      </p:pic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11313459" y="6400800"/>
            <a:ext cx="798232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3464C-574D-472A-928F-219C3588977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: 圓角 17">
            <a:extLst>
              <a:ext uri="{FF2B5EF4-FFF2-40B4-BE49-F238E27FC236}">
                <a16:creationId xmlns:a16="http://schemas.microsoft.com/office/drawing/2014/main" id="{A661886D-5669-4A88-B252-7C29603EE92D}"/>
              </a:ext>
            </a:extLst>
          </p:cNvPr>
          <p:cNvSpPr/>
          <p:nvPr userDrawn="1"/>
        </p:nvSpPr>
        <p:spPr>
          <a:xfrm>
            <a:off x="0" y="-1"/>
            <a:ext cx="12192000" cy="681319"/>
          </a:xfrm>
          <a:prstGeom prst="roundRect">
            <a:avLst>
              <a:gd name="adj" fmla="val 4374"/>
            </a:avLst>
          </a:prstGeom>
          <a:solidFill>
            <a:srgbClr val="F59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 dirty="0">
              <a:solidFill>
                <a:srgbClr val="FFC000"/>
              </a:solidFill>
              <a:latin typeface="Yu Mincho Light" panose="02020300000000000000" pitchFamily="18" charset="-128"/>
              <a:ea typeface="Yu Mincho Light" panose="02020300000000000000" pitchFamily="18" charset="-128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531741" y="146861"/>
            <a:ext cx="6194612" cy="509506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F9F9F9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矩形: 圓角 17">
            <a:extLst>
              <a:ext uri="{FF2B5EF4-FFF2-40B4-BE49-F238E27FC236}">
                <a16:creationId xmlns:a16="http://schemas.microsoft.com/office/drawing/2014/main" id="{A661886D-5669-4A88-B252-7C29603EE92D}"/>
              </a:ext>
            </a:extLst>
          </p:cNvPr>
          <p:cNvSpPr/>
          <p:nvPr userDrawn="1"/>
        </p:nvSpPr>
        <p:spPr>
          <a:xfrm>
            <a:off x="464244" y="160574"/>
            <a:ext cx="31637" cy="415731"/>
          </a:xfrm>
          <a:prstGeom prst="roundRect">
            <a:avLst>
              <a:gd name="adj" fmla="val 437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 dirty="0">
              <a:solidFill>
                <a:srgbClr val="FFC000"/>
              </a:solidFill>
              <a:latin typeface="Yu Mincho Light" panose="02020300000000000000" pitchFamily="18" charset="-128"/>
              <a:ea typeface="Yu Mincho Light" panose="02020300000000000000" pitchFamily="18" charset="-128"/>
            </a:endParaRPr>
          </a:p>
        </p:txBody>
      </p:sp>
      <p:sp>
        <p:nvSpPr>
          <p:cNvPr id="13" name="文字版面配置區 2"/>
          <p:cNvSpPr>
            <a:spLocks noGrp="1"/>
          </p:cNvSpPr>
          <p:nvPr>
            <p:ph type="body" idx="1"/>
          </p:nvPr>
        </p:nvSpPr>
        <p:spPr>
          <a:xfrm>
            <a:off x="1054941" y="1385325"/>
            <a:ext cx="10061294" cy="6855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4" name="內容版面配置區 3"/>
          <p:cNvSpPr>
            <a:spLocks noGrp="1"/>
          </p:cNvSpPr>
          <p:nvPr>
            <p:ph sz="half" idx="2"/>
          </p:nvPr>
        </p:nvSpPr>
        <p:spPr>
          <a:xfrm>
            <a:off x="1054941" y="2289921"/>
            <a:ext cx="10061294" cy="401880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defRPr sz="2400"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  <a:lvl2pPr>
              <a:lnSpc>
                <a:spcPct val="120000"/>
              </a:lnSpc>
              <a:defRPr sz="1800"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2460220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9DA-B230-43AA-ADBA-DB415B285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4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9DA-B230-43AA-ADBA-DB415B285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7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382" y="401614"/>
            <a:ext cx="1365309" cy="1365309"/>
          </a:xfrm>
          <a:prstGeom prst="rect">
            <a:avLst/>
          </a:prstGeom>
        </p:spPr>
      </p:pic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11313459" y="6400800"/>
            <a:ext cx="798232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3464C-574D-472A-928F-219C3588977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: 圓角 17">
            <a:extLst>
              <a:ext uri="{FF2B5EF4-FFF2-40B4-BE49-F238E27FC236}">
                <a16:creationId xmlns:a16="http://schemas.microsoft.com/office/drawing/2014/main" id="{A661886D-5669-4A88-B252-7C29603EE92D}"/>
              </a:ext>
            </a:extLst>
          </p:cNvPr>
          <p:cNvSpPr/>
          <p:nvPr userDrawn="1"/>
        </p:nvSpPr>
        <p:spPr>
          <a:xfrm>
            <a:off x="0" y="-1"/>
            <a:ext cx="12192000" cy="681319"/>
          </a:xfrm>
          <a:prstGeom prst="roundRect">
            <a:avLst>
              <a:gd name="adj" fmla="val 4374"/>
            </a:avLst>
          </a:prstGeom>
          <a:solidFill>
            <a:srgbClr val="F59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 dirty="0">
              <a:solidFill>
                <a:srgbClr val="FFC000"/>
              </a:solidFill>
              <a:latin typeface="Yu Mincho Light" panose="02020300000000000000" pitchFamily="18" charset="-128"/>
              <a:ea typeface="Yu Mincho Light" panose="02020300000000000000" pitchFamily="18" charset="-128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531741" y="146861"/>
            <a:ext cx="6194612" cy="509506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F9F9F9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矩形: 圓角 17">
            <a:extLst>
              <a:ext uri="{FF2B5EF4-FFF2-40B4-BE49-F238E27FC236}">
                <a16:creationId xmlns:a16="http://schemas.microsoft.com/office/drawing/2014/main" id="{A661886D-5669-4A88-B252-7C29603EE92D}"/>
              </a:ext>
            </a:extLst>
          </p:cNvPr>
          <p:cNvSpPr/>
          <p:nvPr userDrawn="1"/>
        </p:nvSpPr>
        <p:spPr>
          <a:xfrm>
            <a:off x="464244" y="160574"/>
            <a:ext cx="31637" cy="415731"/>
          </a:xfrm>
          <a:prstGeom prst="roundRect">
            <a:avLst>
              <a:gd name="adj" fmla="val 437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 dirty="0">
              <a:solidFill>
                <a:srgbClr val="FFC000"/>
              </a:solidFill>
              <a:latin typeface="Yu Mincho Light" panose="02020300000000000000" pitchFamily="18" charset="-128"/>
              <a:ea typeface="Yu Mincho Light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3721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02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0B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448235" y="87354"/>
            <a:ext cx="10237694" cy="491680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10981763" y="6428068"/>
            <a:ext cx="927847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3464C-574D-472A-928F-219C3588977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: 圓角 17">
            <a:extLst>
              <a:ext uri="{FF2B5EF4-FFF2-40B4-BE49-F238E27FC236}">
                <a16:creationId xmlns:a16="http://schemas.microsoft.com/office/drawing/2014/main" id="{A661886D-5669-4A88-B252-7C29603EE92D}"/>
              </a:ext>
            </a:extLst>
          </p:cNvPr>
          <p:cNvSpPr/>
          <p:nvPr userDrawn="1"/>
        </p:nvSpPr>
        <p:spPr>
          <a:xfrm>
            <a:off x="267010" y="82152"/>
            <a:ext cx="137381" cy="463817"/>
          </a:xfrm>
          <a:prstGeom prst="roundRect">
            <a:avLst>
              <a:gd name="adj" fmla="val 4374"/>
            </a:avLst>
          </a:prstGeom>
          <a:solidFill>
            <a:srgbClr val="FF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 dirty="0">
              <a:solidFill>
                <a:srgbClr val="FFC000"/>
              </a:solidFill>
              <a:latin typeface="Yu Mincho Light" panose="02020300000000000000" pitchFamily="18" charset="-128"/>
              <a:ea typeface="Yu Mincho Light" panose="02020300000000000000" pitchFamily="18" charset="-128"/>
            </a:endParaRPr>
          </a:p>
        </p:txBody>
      </p:sp>
      <p:sp>
        <p:nvSpPr>
          <p:cNvPr id="12" name="Rectangle 86">
            <a:extLst>
              <a:ext uri="{FF2B5EF4-FFF2-40B4-BE49-F238E27FC236}">
                <a16:creationId xmlns:a16="http://schemas.microsoft.com/office/drawing/2014/main" id="{FF7D52C5-DEE8-463B-961A-5A56E54D869D}"/>
              </a:ext>
            </a:extLst>
          </p:cNvPr>
          <p:cNvSpPr/>
          <p:nvPr userDrawn="1"/>
        </p:nvSpPr>
        <p:spPr>
          <a:xfrm>
            <a:off x="3505279" y="1433290"/>
            <a:ext cx="5324355" cy="3504746"/>
          </a:xfrm>
          <a:prstGeom prst="rect">
            <a:avLst/>
          </a:prstGeom>
          <a:solidFill>
            <a:srgbClr val="005DA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87">
            <a:extLst>
              <a:ext uri="{FF2B5EF4-FFF2-40B4-BE49-F238E27FC236}">
                <a16:creationId xmlns:a16="http://schemas.microsoft.com/office/drawing/2014/main" id="{17C68280-3AD8-4B36-9602-4456350E09EC}"/>
              </a:ext>
            </a:extLst>
          </p:cNvPr>
          <p:cNvSpPr/>
          <p:nvPr userDrawn="1"/>
        </p:nvSpPr>
        <p:spPr>
          <a:xfrm>
            <a:off x="3702050" y="1590180"/>
            <a:ext cx="4908550" cy="3196846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BEE8CB3A-66AE-4FFD-BEAC-7457F9359F91}"/>
              </a:ext>
            </a:extLst>
          </p:cNvPr>
          <p:cNvSpPr txBox="1">
            <a:spLocks/>
          </p:cNvSpPr>
          <p:nvPr userDrawn="1"/>
        </p:nvSpPr>
        <p:spPr>
          <a:xfrm>
            <a:off x="4288457" y="3031724"/>
            <a:ext cx="3754834" cy="500926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>
                <a:solidFill>
                  <a:srgbClr val="E4F6F8"/>
                </a:solidFill>
              </a:rPr>
              <a:t>THANK YOU</a:t>
            </a:r>
            <a:endParaRPr lang="zh-TW" altLang="en-US" dirty="0">
              <a:solidFill>
                <a:srgbClr val="E4F6F8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382" y="483596"/>
            <a:ext cx="1365309" cy="13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1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10874187" y="6445624"/>
            <a:ext cx="927847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3464C-574D-472A-928F-219C3588977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1" name="矩形: 圓角 17">
            <a:extLst>
              <a:ext uri="{FF2B5EF4-FFF2-40B4-BE49-F238E27FC236}">
                <a16:creationId xmlns:a16="http://schemas.microsoft.com/office/drawing/2014/main" id="{A661886D-5669-4A88-B252-7C29603EE92D}"/>
              </a:ext>
            </a:extLst>
          </p:cNvPr>
          <p:cNvSpPr/>
          <p:nvPr userDrawn="1"/>
        </p:nvSpPr>
        <p:spPr>
          <a:xfrm>
            <a:off x="0" y="-1"/>
            <a:ext cx="12192000" cy="681319"/>
          </a:xfrm>
          <a:prstGeom prst="roundRect">
            <a:avLst>
              <a:gd name="adj" fmla="val 4374"/>
            </a:avLst>
          </a:prstGeom>
          <a:solidFill>
            <a:srgbClr val="F59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 dirty="0">
              <a:solidFill>
                <a:srgbClr val="FFC000"/>
              </a:solidFill>
              <a:latin typeface="Yu Mincho Light" panose="02020300000000000000" pitchFamily="18" charset="-128"/>
              <a:ea typeface="Yu Mincho Light" panose="02020300000000000000" pitchFamily="18" charset="-128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567597" y="151881"/>
            <a:ext cx="6194612" cy="499466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3600" kern="1200" dirty="0">
                <a:solidFill>
                  <a:srgbClr val="F9F9F9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矩形: 圓角 17">
            <a:extLst>
              <a:ext uri="{FF2B5EF4-FFF2-40B4-BE49-F238E27FC236}">
                <a16:creationId xmlns:a16="http://schemas.microsoft.com/office/drawing/2014/main" id="{A661886D-5669-4A88-B252-7C29603EE92D}"/>
              </a:ext>
            </a:extLst>
          </p:cNvPr>
          <p:cNvSpPr/>
          <p:nvPr userDrawn="1"/>
        </p:nvSpPr>
        <p:spPr>
          <a:xfrm>
            <a:off x="464707" y="165361"/>
            <a:ext cx="30707" cy="424087"/>
          </a:xfrm>
          <a:prstGeom prst="roundRect">
            <a:avLst>
              <a:gd name="adj" fmla="val 437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 dirty="0">
              <a:solidFill>
                <a:srgbClr val="FFC000"/>
              </a:solidFill>
              <a:latin typeface="Yu Mincho Light" panose="02020300000000000000" pitchFamily="18" charset="-128"/>
              <a:ea typeface="Yu Mincho Light" panose="02020300000000000000" pitchFamily="18" charset="-128"/>
            </a:endParaRPr>
          </a:p>
        </p:txBody>
      </p:sp>
      <p:sp>
        <p:nvSpPr>
          <p:cNvPr id="6" name="Rectangle 86">
            <a:extLst>
              <a:ext uri="{FF2B5EF4-FFF2-40B4-BE49-F238E27FC236}">
                <a16:creationId xmlns:a16="http://schemas.microsoft.com/office/drawing/2014/main" id="{FF7D52C5-DEE8-463B-961A-5A56E54D869D}"/>
              </a:ext>
            </a:extLst>
          </p:cNvPr>
          <p:cNvSpPr/>
          <p:nvPr userDrawn="1"/>
        </p:nvSpPr>
        <p:spPr>
          <a:xfrm>
            <a:off x="3505279" y="1433290"/>
            <a:ext cx="5324355" cy="3504746"/>
          </a:xfrm>
          <a:prstGeom prst="rect">
            <a:avLst/>
          </a:prstGeom>
          <a:solidFill>
            <a:srgbClr val="005DA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7">
            <a:extLst>
              <a:ext uri="{FF2B5EF4-FFF2-40B4-BE49-F238E27FC236}">
                <a16:creationId xmlns:a16="http://schemas.microsoft.com/office/drawing/2014/main" id="{17C68280-3AD8-4B36-9602-4456350E09EC}"/>
              </a:ext>
            </a:extLst>
          </p:cNvPr>
          <p:cNvSpPr/>
          <p:nvPr userDrawn="1"/>
        </p:nvSpPr>
        <p:spPr>
          <a:xfrm>
            <a:off x="3702050" y="1590180"/>
            <a:ext cx="4908550" cy="3196846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BEE8CB3A-66AE-4FFD-BEAC-7457F9359F91}"/>
              </a:ext>
            </a:extLst>
          </p:cNvPr>
          <p:cNvSpPr txBox="1">
            <a:spLocks/>
          </p:cNvSpPr>
          <p:nvPr userDrawn="1"/>
        </p:nvSpPr>
        <p:spPr>
          <a:xfrm>
            <a:off x="4288457" y="3031724"/>
            <a:ext cx="3754834" cy="500926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E4F6F8"/>
                </a:solidFill>
              </a:rPr>
              <a:t>THANK YOU</a:t>
            </a:r>
            <a:endParaRPr lang="zh-TW" altLang="en-US" dirty="0">
              <a:solidFill>
                <a:srgbClr val="E4F6F8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6" y="1901283"/>
            <a:ext cx="2761807" cy="27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6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02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464C-574D-472A-928F-219C358897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25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464C-574D-472A-928F-219C358897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08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464C-574D-472A-928F-219C358897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86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3464C-574D-472A-928F-219C358897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31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62717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4" r:id="rId3"/>
    <p:sldLayoutId id="214748365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2" r:id="rId15"/>
    <p:sldLayoutId id="2147483663" r:id="rId16"/>
    <p:sldLayoutId id="2147483667" r:id="rId17"/>
    <p:sldLayoutId id="2147483670" r:id="rId18"/>
    <p:sldLayoutId id="2147483671" r:id="rId19"/>
    <p:sldLayoutId id="2147483674" r:id="rId20"/>
    <p:sldLayoutId id="2147483681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ckirb.cims.tw/_wiPtms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37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Relationship Id="rId1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7.pn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microsoft.com/office/2007/relationships/hdphoto" Target="../media/hdphoto4.wdp"/><Relationship Id="rId9" Type="http://schemas.openxmlformats.org/officeDocument/2006/relationships/image" Target="../media/image10.jpeg"/><Relationship Id="rId14" Type="http://schemas.openxmlformats.org/officeDocument/2006/relationships/image" Target="../media/image14.jpg"/><Relationship Id="rId22" Type="http://schemas.microsoft.com/office/2007/relationships/hdphoto" Target="../media/hdphoto8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hyperlink" Target="https://www.cims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kirb.cims.tw/_wiPtms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39520" y="845635"/>
            <a:ext cx="6047232" cy="2387600"/>
          </a:xfrm>
        </p:spPr>
        <p:txBody>
          <a:bodyPr>
            <a:normAutofit/>
          </a:bodyPr>
          <a:lstStyle/>
          <a:p>
            <a:pPr algn="l"/>
            <a:br>
              <a:rPr lang="en-US" altLang="zh-TW" sz="36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altLang="zh-TW" sz="36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altLang="zh-TW" sz="5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zh-TW" altLang="en-US" sz="3200" b="1" dirty="0">
                <a:solidFill>
                  <a:srgbClr val="002060"/>
                </a:solidFill>
              </a:rPr>
              <a:t>計畫主持人系統操作教育訓練</a:t>
            </a:r>
            <a:endParaRPr lang="zh-TW" alt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 flipV="1">
            <a:off x="1303528" y="2411608"/>
            <a:ext cx="5910072" cy="914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AA71D9FB-8B76-4C39-B2F6-E43A68BF7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/>
          <a:stretch/>
        </p:blipFill>
        <p:spPr bwMode="auto">
          <a:xfrm>
            <a:off x="1239520" y="959112"/>
            <a:ext cx="6016255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55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標題 1"/>
          <p:cNvSpPr txBox="1">
            <a:spLocks/>
          </p:cNvSpPr>
          <p:nvPr/>
        </p:nvSpPr>
        <p:spPr>
          <a:xfrm>
            <a:off x="6660776" y="241857"/>
            <a:ext cx="6862589" cy="1358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zh-TW" altLang="en-US" dirty="0">
                <a:ea typeface="標楷體" panose="03000509000000000000" pitchFamily="65" charset="-120"/>
              </a:rPr>
              <a:t>  </a:t>
            </a:r>
            <a:endParaRPr lang="en-US" altLang="zh-TW" dirty="0">
              <a:ea typeface="標楷體" panose="03000509000000000000" pitchFamily="65" charset="-120"/>
            </a:endParaRPr>
          </a:p>
          <a:p>
            <a:pPr algn="just">
              <a:lnSpc>
                <a:spcPct val="100000"/>
              </a:lnSpc>
            </a:pPr>
            <a:endParaRPr lang="en-US" altLang="zh-TW" sz="700" dirty="0">
              <a:ea typeface="標楷體" panose="03000509000000000000" pitchFamily="65" charset="-120"/>
            </a:endParaRPr>
          </a:p>
          <a:p>
            <a:pPr algn="just">
              <a:lnSpc>
                <a:spcPct val="100000"/>
              </a:lnSpc>
            </a:pPr>
            <a:endParaRPr lang="en-US" altLang="zh-TW" sz="700" dirty="0">
              <a:ea typeface="標楷體" panose="03000509000000000000" pitchFamily="65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sz="700" dirty="0">
                <a:ea typeface="標楷體" panose="03000509000000000000" pitchFamily="65" charset="-120"/>
              </a:rPr>
              <a:t>             </a:t>
            </a:r>
            <a:endParaRPr lang="zh-TW" altLang="en-US" sz="3000" dirty="0">
              <a:ea typeface="標楷體" panose="03000509000000000000" pitchFamily="65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8DB74F3-2DEF-4D07-BD9F-D4BDFEF835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2.1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帳號登入</a:t>
            </a: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E779324B-DB0B-47E8-BAF7-0AEBDAE9C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訓練機網址：</a:t>
            </a:r>
            <a:r>
              <a:rPr lang="en-US" altLang="zh-TW" dirty="0"/>
              <a:t> </a:t>
            </a:r>
            <a:r>
              <a:rPr lang="en-US" altLang="zh-TW" dirty="0">
                <a:hlinkClick r:id="rId2"/>
              </a:rPr>
              <a:t>https://eckirb.cims.tw/_wiPtms/index.html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BAF6BB4-9D62-427F-AD3B-41A12D0D89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62334" y="2289175"/>
            <a:ext cx="9446695" cy="4019550"/>
          </a:xfr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4DFB633-FF55-4A9F-AC00-2C2754BB73E4}"/>
              </a:ext>
            </a:extLst>
          </p:cNvPr>
          <p:cNvSpPr/>
          <p:nvPr/>
        </p:nvSpPr>
        <p:spPr>
          <a:xfrm>
            <a:off x="4572000" y="3692106"/>
            <a:ext cx="3165894" cy="586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圖說文字: 直線加上框線和強調線 8">
            <a:extLst>
              <a:ext uri="{FF2B5EF4-FFF2-40B4-BE49-F238E27FC236}">
                <a16:creationId xmlns:a16="http://schemas.microsoft.com/office/drawing/2014/main" id="{F84B8D3C-4ADA-4E4B-BF16-CA9B0BB1C4DC}"/>
              </a:ext>
            </a:extLst>
          </p:cNvPr>
          <p:cNvSpPr/>
          <p:nvPr/>
        </p:nvSpPr>
        <p:spPr>
          <a:xfrm>
            <a:off x="8850702" y="2910082"/>
            <a:ext cx="2795598" cy="983411"/>
          </a:xfrm>
          <a:prstGeom prst="accentBorderCallout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請使用已申請並審核通過之帳號登入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D16600C-02CD-4DF2-B304-41A7C13FB1A5}"/>
              </a:ext>
            </a:extLst>
          </p:cNvPr>
          <p:cNvSpPr/>
          <p:nvPr/>
        </p:nvSpPr>
        <p:spPr>
          <a:xfrm>
            <a:off x="5538158" y="4787661"/>
            <a:ext cx="1043798" cy="310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圖說文字: 直線加上框線和強調線 34">
            <a:extLst>
              <a:ext uri="{FF2B5EF4-FFF2-40B4-BE49-F238E27FC236}">
                <a16:creationId xmlns:a16="http://schemas.microsoft.com/office/drawing/2014/main" id="{5EE38DDA-D546-465C-9A0F-602F812D6454}"/>
              </a:ext>
            </a:extLst>
          </p:cNvPr>
          <p:cNvSpPr/>
          <p:nvPr/>
        </p:nvSpPr>
        <p:spPr>
          <a:xfrm>
            <a:off x="8034068" y="4451230"/>
            <a:ext cx="2795598" cy="983411"/>
          </a:xfrm>
          <a:prstGeom prst="accentBorderCallout1">
            <a:avLst>
              <a:gd name="adj1" fmla="val 18750"/>
              <a:gd name="adj2" fmla="val -8333"/>
              <a:gd name="adj3" fmla="val 53728"/>
              <a:gd name="adj4" fmla="val -4944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若忘記密碼請使用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忘記密碼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</a:p>
        </p:txBody>
      </p:sp>
    </p:spTree>
    <p:extLst>
      <p:ext uri="{BB962C8B-B14F-4D97-AF65-F5344CB8AC3E}">
        <p14:creationId xmlns:p14="http://schemas.microsoft.com/office/powerpoint/2010/main" val="426147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73EA301F-9A92-426A-84D4-2343A1DEB0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36413" y="908949"/>
            <a:ext cx="9898537" cy="4019550"/>
          </a:xfrm>
        </p:spPr>
      </p:pic>
      <p:sp>
        <p:nvSpPr>
          <p:cNvPr id="21" name="標題 1"/>
          <p:cNvSpPr txBox="1">
            <a:spLocks/>
          </p:cNvSpPr>
          <p:nvPr/>
        </p:nvSpPr>
        <p:spPr>
          <a:xfrm>
            <a:off x="6660776" y="241857"/>
            <a:ext cx="6862589" cy="1358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zh-TW" altLang="en-US" dirty="0">
                <a:ea typeface="標楷體" panose="03000509000000000000" pitchFamily="65" charset="-120"/>
              </a:rPr>
              <a:t>  </a:t>
            </a:r>
            <a:endParaRPr lang="en-US" altLang="zh-TW" dirty="0">
              <a:ea typeface="標楷體" panose="03000509000000000000" pitchFamily="65" charset="-120"/>
            </a:endParaRPr>
          </a:p>
          <a:p>
            <a:pPr algn="just">
              <a:lnSpc>
                <a:spcPct val="100000"/>
              </a:lnSpc>
            </a:pPr>
            <a:endParaRPr lang="en-US" altLang="zh-TW" sz="700" dirty="0">
              <a:ea typeface="標楷體" panose="03000509000000000000" pitchFamily="65" charset="-120"/>
            </a:endParaRPr>
          </a:p>
          <a:p>
            <a:pPr algn="just">
              <a:lnSpc>
                <a:spcPct val="100000"/>
              </a:lnSpc>
            </a:pPr>
            <a:endParaRPr lang="en-US" altLang="zh-TW" sz="700" dirty="0">
              <a:ea typeface="標楷體" panose="03000509000000000000" pitchFamily="65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sz="700" dirty="0">
                <a:ea typeface="標楷體" panose="03000509000000000000" pitchFamily="65" charset="-120"/>
              </a:rPr>
              <a:t>             </a:t>
            </a:r>
            <a:endParaRPr lang="zh-TW" altLang="en-US" sz="3000" dirty="0">
              <a:ea typeface="標楷體" panose="03000509000000000000" pitchFamily="65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8DB74F3-2DEF-4D07-BD9F-D4BDFEF83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40" y="146861"/>
            <a:ext cx="11660259" cy="509506"/>
          </a:xfrm>
        </p:spPr>
        <p:txBody>
          <a:bodyPr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2.2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忘記密碼操作方式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9AA7BB4B-7D56-401E-A586-2DC243770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79" y="4291789"/>
            <a:ext cx="8696325" cy="241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E3D2CC6C-65B0-4AB5-B349-0E421AA39287}"/>
              </a:ext>
            </a:extLst>
          </p:cNvPr>
          <p:cNvSpPr/>
          <p:nvPr/>
        </p:nvSpPr>
        <p:spPr>
          <a:xfrm>
            <a:off x="4572000" y="2311880"/>
            <a:ext cx="3165894" cy="746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圖說文字: 直線加上框線和強調線 17">
            <a:extLst>
              <a:ext uri="{FF2B5EF4-FFF2-40B4-BE49-F238E27FC236}">
                <a16:creationId xmlns:a16="http://schemas.microsoft.com/office/drawing/2014/main" id="{9A415C2D-2D74-4F43-B880-A183BB83884D}"/>
              </a:ext>
            </a:extLst>
          </p:cNvPr>
          <p:cNvSpPr/>
          <p:nvPr/>
        </p:nvSpPr>
        <p:spPr>
          <a:xfrm>
            <a:off x="8781690" y="2685152"/>
            <a:ext cx="2795598" cy="983411"/>
          </a:xfrm>
          <a:prstGeom prst="accentBorderCallout1">
            <a:avLst>
              <a:gd name="adj1" fmla="val 18750"/>
              <a:gd name="adj2" fmla="val -8333"/>
              <a:gd name="adj3" fmla="val 1096"/>
              <a:gd name="adj4" fmla="val -3833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輸入註冊的帳號，系統將把重設密碼函寄送到您所設定的電子郵件信箱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5DE59E8-124D-45D2-B796-27F076C72731}"/>
              </a:ext>
            </a:extLst>
          </p:cNvPr>
          <p:cNvSpPr/>
          <p:nvPr/>
        </p:nvSpPr>
        <p:spPr>
          <a:xfrm>
            <a:off x="1472020" y="5964595"/>
            <a:ext cx="3165894" cy="197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751CBBAD-A656-45C3-9D2F-F544FAAD9D0B}"/>
              </a:ext>
            </a:extLst>
          </p:cNvPr>
          <p:cNvSpPr/>
          <p:nvPr/>
        </p:nvSpPr>
        <p:spPr>
          <a:xfrm rot="2199764">
            <a:off x="8798373" y="3743252"/>
            <a:ext cx="698740" cy="698738"/>
          </a:xfrm>
          <a:prstGeom prst="downArrow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941A37A-48C9-4487-97C0-750E83AD9A21}"/>
              </a:ext>
            </a:extLst>
          </p:cNvPr>
          <p:cNvSpPr/>
          <p:nvPr/>
        </p:nvSpPr>
        <p:spPr>
          <a:xfrm>
            <a:off x="5288441" y="4399472"/>
            <a:ext cx="474004" cy="267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29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51A793F-D91F-4046-B330-A7D32F328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03" y="1702038"/>
            <a:ext cx="690772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帳號申請</a:t>
            </a: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2.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帳號登入</a:t>
            </a:r>
            <a:br>
              <a:rPr lang="en-US" altLang="zh-TW" b="1" dirty="0"/>
            </a:br>
            <a:r>
              <a:rPr lang="en-US" altLang="zh-TW" b="1" dirty="0"/>
              <a:t>3.   </a:t>
            </a:r>
            <a:r>
              <a:rPr lang="zh-TW" altLang="en-US" b="1" dirty="0"/>
              <a:t>主畫面功能介紹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4.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個人資料管理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5.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帳號管理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6.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線上申請新案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7.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顯著利益申報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8.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查看計畫狀態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9.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與計畫相關之各類通報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10.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資訊安全注意事項</a:t>
            </a:r>
          </a:p>
        </p:txBody>
      </p:sp>
    </p:spTree>
    <p:extLst>
      <p:ext uri="{BB962C8B-B14F-4D97-AF65-F5344CB8AC3E}">
        <p14:creationId xmlns:p14="http://schemas.microsoft.com/office/powerpoint/2010/main" val="382518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BCE09590-F2D6-4A9B-909C-C5211867AB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8032" y="1878962"/>
            <a:ext cx="9986204" cy="4979038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531740" y="146861"/>
            <a:ext cx="11660259" cy="509506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3.1 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切換角色功能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DD87DE8-386D-4945-B9C3-41EE7DF16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4941" y="1086950"/>
            <a:ext cx="10061294" cy="685522"/>
          </a:xfrm>
        </p:spPr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每個帳號可設定多種角色，無須登出即可切換。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F82691C-EFDE-4964-8149-4DDAC520A9E2}"/>
              </a:ext>
            </a:extLst>
          </p:cNvPr>
          <p:cNvSpPr/>
          <p:nvPr/>
        </p:nvSpPr>
        <p:spPr>
          <a:xfrm>
            <a:off x="1092253" y="4006431"/>
            <a:ext cx="1371814" cy="14662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圖說文字: 直線加上框線和強調線 7">
            <a:extLst>
              <a:ext uri="{FF2B5EF4-FFF2-40B4-BE49-F238E27FC236}">
                <a16:creationId xmlns:a16="http://schemas.microsoft.com/office/drawing/2014/main" id="{8DB0E443-00DA-4983-85E9-1763B3D58DB6}"/>
              </a:ext>
            </a:extLst>
          </p:cNvPr>
          <p:cNvSpPr/>
          <p:nvPr/>
        </p:nvSpPr>
        <p:spPr>
          <a:xfrm>
            <a:off x="3924300" y="2971801"/>
            <a:ext cx="6772275" cy="3420316"/>
          </a:xfrm>
          <a:prstGeom prst="accentBorderCallout1">
            <a:avLst>
              <a:gd name="adj1" fmla="val 18750"/>
              <a:gd name="adj2" fmla="val -4922"/>
              <a:gd name="adj3" fmla="val 47268"/>
              <a:gd name="adj4" fmla="val -212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計畫主持人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(PI)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擁有提出新案申請權限，為案件主要負責人。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授權的使用者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(AU)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同主持人、聯絡人或其他可進入觀看或協助填寫計畫內容的使用者。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一般審查委員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專家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(IPR)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負責審查一般案件之委員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專家。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簡易審查委員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(ERC)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負責審查簡審案件之委員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專家。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承辦人員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(PC)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IRB/REC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事務人員，擁有系統最高權限。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05B6EEE-1D5E-45F0-882B-9BE9516E732E}"/>
              </a:ext>
            </a:extLst>
          </p:cNvPr>
          <p:cNvSpPr/>
          <p:nvPr/>
        </p:nvSpPr>
        <p:spPr>
          <a:xfrm>
            <a:off x="2912200" y="2285532"/>
            <a:ext cx="3896270" cy="251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圖說文字: 直線加上框線和強調線 17">
            <a:extLst>
              <a:ext uri="{FF2B5EF4-FFF2-40B4-BE49-F238E27FC236}">
                <a16:creationId xmlns:a16="http://schemas.microsoft.com/office/drawing/2014/main" id="{E977D1A5-C75B-44D9-B5F1-BA97AE1B773F}"/>
              </a:ext>
            </a:extLst>
          </p:cNvPr>
          <p:cNvSpPr/>
          <p:nvPr/>
        </p:nvSpPr>
        <p:spPr>
          <a:xfrm>
            <a:off x="8664278" y="1686030"/>
            <a:ext cx="2795598" cy="983411"/>
          </a:xfrm>
          <a:prstGeom prst="accentBorderCallout1">
            <a:avLst>
              <a:gd name="adj1" fmla="val 18750"/>
              <a:gd name="adj2" fmla="val -8333"/>
              <a:gd name="adj3" fmla="val 72597"/>
              <a:gd name="adj4" fmla="val -6635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每次登入可於上方確認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登入者姓名與目前角色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9D03E1E-4879-4D72-BE99-6205E4987C8A}"/>
              </a:ext>
            </a:extLst>
          </p:cNvPr>
          <p:cNvSpPr/>
          <p:nvPr/>
        </p:nvSpPr>
        <p:spPr>
          <a:xfrm>
            <a:off x="3924300" y="3515961"/>
            <a:ext cx="6772274" cy="1219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699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B7F2A01-5DCA-4E6F-9EAA-5E2AD1133A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7223" y="1217310"/>
            <a:ext cx="10076709" cy="5029484"/>
          </a:xfr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531740" y="146861"/>
            <a:ext cx="11660259" cy="509506"/>
          </a:xfrm>
          <a:noFill/>
        </p:spPr>
        <p:txBody>
          <a:bodyPr>
            <a:no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3.2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主畫面功能介紹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EE3FEBE-86FD-4C0E-930F-177D55185226}"/>
              </a:ext>
            </a:extLst>
          </p:cNvPr>
          <p:cNvSpPr/>
          <p:nvPr/>
        </p:nvSpPr>
        <p:spPr>
          <a:xfrm>
            <a:off x="297224" y="2248486"/>
            <a:ext cx="1437098" cy="1104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D5816AD-0365-4647-87F3-7E1A58485C86}"/>
              </a:ext>
            </a:extLst>
          </p:cNvPr>
          <p:cNvSpPr/>
          <p:nvPr/>
        </p:nvSpPr>
        <p:spPr>
          <a:xfrm>
            <a:off x="7137324" y="2564519"/>
            <a:ext cx="1733264" cy="4358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5173323-3907-4EF6-9218-9B0C732AD233}"/>
              </a:ext>
            </a:extLst>
          </p:cNvPr>
          <p:cNvSpPr/>
          <p:nvPr/>
        </p:nvSpPr>
        <p:spPr>
          <a:xfrm>
            <a:off x="1832699" y="3776740"/>
            <a:ext cx="8425725" cy="2166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4113E09-645E-4EB1-BF5E-7CB4B1D23A60}"/>
              </a:ext>
            </a:extLst>
          </p:cNvPr>
          <p:cNvSpPr/>
          <p:nvPr/>
        </p:nvSpPr>
        <p:spPr>
          <a:xfrm>
            <a:off x="1832699" y="3156476"/>
            <a:ext cx="5074362" cy="370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A8ADFB4-FFC8-4F67-B595-1E3E25E6CC44}"/>
              </a:ext>
            </a:extLst>
          </p:cNvPr>
          <p:cNvSpPr/>
          <p:nvPr/>
        </p:nvSpPr>
        <p:spPr>
          <a:xfrm>
            <a:off x="8340442" y="1566502"/>
            <a:ext cx="1964080" cy="4358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圖說文字: 直線加上框線和強調線 27">
            <a:extLst>
              <a:ext uri="{FF2B5EF4-FFF2-40B4-BE49-F238E27FC236}">
                <a16:creationId xmlns:a16="http://schemas.microsoft.com/office/drawing/2014/main" id="{21FBF70A-18A3-40EC-ADEE-8BF9297B4FC0}"/>
              </a:ext>
            </a:extLst>
          </p:cNvPr>
          <p:cNvSpPr/>
          <p:nvPr/>
        </p:nvSpPr>
        <p:spPr>
          <a:xfrm>
            <a:off x="1994624" y="1540220"/>
            <a:ext cx="2017884" cy="983411"/>
          </a:xfrm>
          <a:prstGeom prst="accentBorderCallout1">
            <a:avLst>
              <a:gd name="adj1" fmla="val 18750"/>
              <a:gd name="adj2" fmla="val -8333"/>
              <a:gd name="adj3" fmla="val 70832"/>
              <a:gd name="adj4" fmla="val -4257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顯示下次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IRB/REC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會議日期</a:t>
            </a:r>
          </a:p>
        </p:txBody>
      </p:sp>
      <p:sp>
        <p:nvSpPr>
          <p:cNvPr id="29" name="圖說文字: 直線加上框線和強調線 28">
            <a:extLst>
              <a:ext uri="{FF2B5EF4-FFF2-40B4-BE49-F238E27FC236}">
                <a16:creationId xmlns:a16="http://schemas.microsoft.com/office/drawing/2014/main" id="{F95E89DA-5F6A-46D4-AC1E-E697E0116C8E}"/>
              </a:ext>
            </a:extLst>
          </p:cNvPr>
          <p:cNvSpPr/>
          <p:nvPr/>
        </p:nvSpPr>
        <p:spPr>
          <a:xfrm>
            <a:off x="5213181" y="1901832"/>
            <a:ext cx="1577435" cy="435872"/>
          </a:xfrm>
          <a:prstGeom prst="accentBorderCallout1">
            <a:avLst>
              <a:gd name="adj1" fmla="val 65124"/>
              <a:gd name="adj2" fmla="val 105771"/>
              <a:gd name="adj3" fmla="val 141545"/>
              <a:gd name="adj4" fmla="val 1367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跑馬燈公告區</a:t>
            </a:r>
          </a:p>
        </p:txBody>
      </p:sp>
      <p:sp>
        <p:nvSpPr>
          <p:cNvPr id="30" name="圖說文字: 直線加上框線和強調線 29">
            <a:extLst>
              <a:ext uri="{FF2B5EF4-FFF2-40B4-BE49-F238E27FC236}">
                <a16:creationId xmlns:a16="http://schemas.microsoft.com/office/drawing/2014/main" id="{77A6C935-B912-4ABB-93B0-A88570DF512B}"/>
              </a:ext>
            </a:extLst>
          </p:cNvPr>
          <p:cNvSpPr/>
          <p:nvPr/>
        </p:nvSpPr>
        <p:spPr>
          <a:xfrm>
            <a:off x="9568726" y="2248487"/>
            <a:ext cx="2554679" cy="1104900"/>
          </a:xfrm>
          <a:prstGeom prst="accentBorderCallout1">
            <a:avLst>
              <a:gd name="adj1" fmla="val 18750"/>
              <a:gd name="adj2" fmla="val -8333"/>
              <a:gd name="adj3" fmla="val -22153"/>
              <a:gd name="adj4" fmla="val -2348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可輸入關鍵字搜尋案件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IRB/REC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案號、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姓名、計畫中文名稱</a:t>
            </a:r>
          </a:p>
        </p:txBody>
      </p:sp>
      <p:sp>
        <p:nvSpPr>
          <p:cNvPr id="31" name="圖說文字: 直線加上框線和強調線 30">
            <a:extLst>
              <a:ext uri="{FF2B5EF4-FFF2-40B4-BE49-F238E27FC236}">
                <a16:creationId xmlns:a16="http://schemas.microsoft.com/office/drawing/2014/main" id="{DEF0C72E-460C-4335-924B-09907E274DEF}"/>
              </a:ext>
            </a:extLst>
          </p:cNvPr>
          <p:cNvSpPr/>
          <p:nvPr/>
        </p:nvSpPr>
        <p:spPr>
          <a:xfrm>
            <a:off x="4646370" y="2622118"/>
            <a:ext cx="2260691" cy="435872"/>
          </a:xfrm>
          <a:prstGeom prst="accentBorderCallout1">
            <a:avLst>
              <a:gd name="adj1" fmla="val 18750"/>
              <a:gd name="adj2" fmla="val -8333"/>
              <a:gd name="adj3" fmla="val 111756"/>
              <a:gd name="adj4" fmla="val -4920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案件類別切換頁籤</a:t>
            </a:r>
          </a:p>
        </p:txBody>
      </p:sp>
      <p:sp>
        <p:nvSpPr>
          <p:cNvPr id="32" name="圖說文字: 直線加上框線和強調線 31">
            <a:extLst>
              <a:ext uri="{FF2B5EF4-FFF2-40B4-BE49-F238E27FC236}">
                <a16:creationId xmlns:a16="http://schemas.microsoft.com/office/drawing/2014/main" id="{EF53C93D-FEE4-493F-933E-AA7480DDE99B}"/>
              </a:ext>
            </a:extLst>
          </p:cNvPr>
          <p:cNvSpPr/>
          <p:nvPr/>
        </p:nvSpPr>
        <p:spPr>
          <a:xfrm>
            <a:off x="8438380" y="6193525"/>
            <a:ext cx="2260691" cy="435872"/>
          </a:xfrm>
          <a:prstGeom prst="accentBorderCallout1">
            <a:avLst>
              <a:gd name="adj1" fmla="val 18750"/>
              <a:gd name="adj2" fmla="val -8333"/>
              <a:gd name="adj3" fmla="val -52806"/>
              <a:gd name="adj4" fmla="val -8912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案件列表區</a:t>
            </a:r>
          </a:p>
        </p:txBody>
      </p:sp>
    </p:spTree>
    <p:extLst>
      <p:ext uri="{BB962C8B-B14F-4D97-AF65-F5344CB8AC3E}">
        <p14:creationId xmlns:p14="http://schemas.microsoft.com/office/powerpoint/2010/main" val="49103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5">
            <a:extLst>
              <a:ext uri="{FF2B5EF4-FFF2-40B4-BE49-F238E27FC236}">
                <a16:creationId xmlns:a16="http://schemas.microsoft.com/office/drawing/2014/main" id="{0665B3FF-0601-4401-899E-54DC05CA1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77" y="1226943"/>
            <a:ext cx="10076709" cy="5029484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3486872" y="3949189"/>
            <a:ext cx="8461759" cy="2444818"/>
          </a:xfrm>
          <a:prstGeom prst="wedgeRoundRectCallout">
            <a:avLst>
              <a:gd name="adj1" fmla="val -46531"/>
              <a:gd name="adj2" fmla="val -6571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所有申請案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：所有尚未結案的案件列表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包含暫存未送審的新案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待辦案件</a:t>
            </a:r>
            <a:r>
              <a:rPr lang="en-US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已送出的案件且被退回，需請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補件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回覆之案件列表。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變更審查案件</a:t>
            </a:r>
            <a:r>
              <a:rPr lang="en-US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正在進行變更案審查的案件列表。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持續審查案件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個月內必須繳交期中報告或已逾期繳交的案件列表。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計畫結束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終止案件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：已結束或終止之案件列表。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顯著利益申報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：需填寫顯著利益申報的案件清單。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一般搜尋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：可條件式查詢目前角色有權限觀看的案件。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D67014B-5D84-47AD-9D77-697918047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3.3 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分頁案件列表說明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C1D4B89F-AB33-45FA-AE94-B0B6E9014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4941" y="692311"/>
            <a:ext cx="10061294" cy="685522"/>
          </a:xfrm>
        </p:spPr>
        <p:txBody>
          <a:bodyPr/>
          <a:lstStyle/>
          <a:p>
            <a:r>
              <a:rPr lang="zh-TW" altLang="en-US" dirty="0"/>
              <a:t>多樣化書籤分類輕鬆管理案件進度。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1401CF4-BA53-4E71-8DBA-1D67E2777F65}"/>
              </a:ext>
            </a:extLst>
          </p:cNvPr>
          <p:cNvSpPr/>
          <p:nvPr/>
        </p:nvSpPr>
        <p:spPr>
          <a:xfrm>
            <a:off x="1803829" y="3166109"/>
            <a:ext cx="5074362" cy="370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94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51A793F-D91F-4046-B330-A7D32F328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03" y="1702038"/>
            <a:ext cx="690772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帳號申請</a:t>
            </a: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2.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帳號登入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3.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主畫面功能介紹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/>
              <a:t>4.   </a:t>
            </a:r>
            <a:r>
              <a:rPr lang="zh-TW" altLang="en-US" b="1" dirty="0"/>
              <a:t>個人資料管理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5.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帳號管理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6.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線上申請新案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7.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顯著利益申報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8.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查看計畫狀態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9.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與計畫相關之各類通報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10.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資訊安全注意事項</a:t>
            </a:r>
          </a:p>
        </p:txBody>
      </p:sp>
    </p:spTree>
    <p:extLst>
      <p:ext uri="{BB962C8B-B14F-4D97-AF65-F5344CB8AC3E}">
        <p14:creationId xmlns:p14="http://schemas.microsoft.com/office/powerpoint/2010/main" val="2524032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3A90A751-6AE9-46D1-9070-C48022B155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90130" y="1251915"/>
            <a:ext cx="8504234" cy="5544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735C72C-6AEB-49E3-8780-30041DBC1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4.1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更新個人資料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8C4755C-B920-4536-BB0B-C99120D9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4941" y="680475"/>
            <a:ext cx="10061294" cy="685522"/>
          </a:xfrm>
        </p:spPr>
        <p:txBody>
          <a:bodyPr/>
          <a:lstStyle/>
          <a:p>
            <a:r>
              <a:rPr lang="zh-TW" altLang="en-US" dirty="0"/>
              <a:t>首頁</a:t>
            </a:r>
            <a:r>
              <a:rPr lang="en-US" altLang="zh-TW" dirty="0"/>
              <a:t>&gt;</a:t>
            </a:r>
            <a:r>
              <a:rPr lang="zh-TW" altLang="en-US" dirty="0"/>
              <a:t>首頁選單</a:t>
            </a:r>
            <a:r>
              <a:rPr lang="en-US" altLang="zh-TW" dirty="0"/>
              <a:t>&gt;</a:t>
            </a:r>
            <a:r>
              <a:rPr lang="zh-TW" altLang="en-US" dirty="0"/>
              <a:t>個人資料管理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7B4E27F-B9B0-41BE-B74E-DE473F85FBA6}"/>
              </a:ext>
            </a:extLst>
          </p:cNvPr>
          <p:cNvSpPr/>
          <p:nvPr/>
        </p:nvSpPr>
        <p:spPr>
          <a:xfrm>
            <a:off x="1690130" y="4098695"/>
            <a:ext cx="748801" cy="244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圖說文字: 直線加上框線和強調線 17">
            <a:extLst>
              <a:ext uri="{FF2B5EF4-FFF2-40B4-BE49-F238E27FC236}">
                <a16:creationId xmlns:a16="http://schemas.microsoft.com/office/drawing/2014/main" id="{E8190E14-4D74-40E3-88A1-827C07569310}"/>
              </a:ext>
            </a:extLst>
          </p:cNvPr>
          <p:cNvSpPr/>
          <p:nvPr/>
        </p:nvSpPr>
        <p:spPr>
          <a:xfrm>
            <a:off x="7785954" y="2748330"/>
            <a:ext cx="3577370" cy="2586940"/>
          </a:xfrm>
          <a:prstGeom prst="accentBorderCallout1">
            <a:avLst>
              <a:gd name="adj1" fmla="val 30656"/>
              <a:gd name="adj2" fmla="val -8064"/>
              <a:gd name="adj3" fmla="val 66479"/>
              <a:gd name="adj4" fmla="val -5029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可上傳訓練課程證明文件及更新時數紀錄。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可上傳學經歷、著作等資料。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</a:p>
          <a:p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Tips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：隨時維護訓練證明及覆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歷資料，經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PC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確認後可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用於所有申請計畫中，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毋須重複填寫。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08DCD41-58BB-48CC-8DCF-70F674FFBE7D}"/>
              </a:ext>
            </a:extLst>
          </p:cNvPr>
          <p:cNvSpPr/>
          <p:nvPr/>
        </p:nvSpPr>
        <p:spPr>
          <a:xfrm>
            <a:off x="3004580" y="5834762"/>
            <a:ext cx="824470" cy="21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圖說文字: 直線加上框線和強調線 19">
            <a:extLst>
              <a:ext uri="{FF2B5EF4-FFF2-40B4-BE49-F238E27FC236}">
                <a16:creationId xmlns:a16="http://schemas.microsoft.com/office/drawing/2014/main" id="{BFDE083B-D348-44C0-87AA-06F28CDD6C9E}"/>
              </a:ext>
            </a:extLst>
          </p:cNvPr>
          <p:cNvSpPr/>
          <p:nvPr/>
        </p:nvSpPr>
        <p:spPr>
          <a:xfrm>
            <a:off x="521170" y="6040967"/>
            <a:ext cx="1826186" cy="435872"/>
          </a:xfrm>
          <a:prstGeom prst="accentBorderCallout1">
            <a:avLst>
              <a:gd name="adj1" fmla="val 27491"/>
              <a:gd name="adj2" fmla="val 106998"/>
              <a:gd name="adj3" fmla="val -17842"/>
              <a:gd name="adj4" fmla="val 1332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可自行變更密碼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7C21703-631E-4328-A186-6F87A9BA21EB}"/>
              </a:ext>
            </a:extLst>
          </p:cNvPr>
          <p:cNvSpPr/>
          <p:nvPr/>
        </p:nvSpPr>
        <p:spPr>
          <a:xfrm>
            <a:off x="3497266" y="6367702"/>
            <a:ext cx="6678048" cy="4358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6147ADB-4EE9-401D-BC62-6355D6E53007}"/>
              </a:ext>
            </a:extLst>
          </p:cNvPr>
          <p:cNvSpPr/>
          <p:nvPr/>
        </p:nvSpPr>
        <p:spPr>
          <a:xfrm>
            <a:off x="2981325" y="4237933"/>
            <a:ext cx="2981325" cy="147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74A44F35-265A-407F-AAB0-02C789548082}"/>
              </a:ext>
            </a:extLst>
          </p:cNvPr>
          <p:cNvCxnSpPr>
            <a:cxnSpLocks/>
          </p:cNvCxnSpPr>
          <p:nvPr/>
        </p:nvCxnSpPr>
        <p:spPr>
          <a:xfrm flipH="1">
            <a:off x="6289825" y="3580598"/>
            <a:ext cx="1198630" cy="277944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圖形 13" descr="游標 以實心填滿">
            <a:extLst>
              <a:ext uri="{FF2B5EF4-FFF2-40B4-BE49-F238E27FC236}">
                <a16:creationId xmlns:a16="http://schemas.microsoft.com/office/drawing/2014/main" id="{FC3E7328-94D5-4C87-B177-06E80B1B2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65438" y="4166799"/>
            <a:ext cx="591847" cy="591847"/>
          </a:xfrm>
          <a:prstGeom prst="rect">
            <a:avLst/>
          </a:prstGeom>
        </p:spPr>
      </p:pic>
      <p:pic>
        <p:nvPicPr>
          <p:cNvPr id="6" name="圖形 5" descr="燈泡與齒輪 以實心填滿">
            <a:extLst>
              <a:ext uri="{FF2B5EF4-FFF2-40B4-BE49-F238E27FC236}">
                <a16:creationId xmlns:a16="http://schemas.microsoft.com/office/drawing/2014/main" id="{BF506883-C960-4174-8156-911FDB9BF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85954" y="3959073"/>
            <a:ext cx="453271" cy="4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3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:a16="http://schemas.microsoft.com/office/drawing/2014/main" id="{5B66594F-D3D2-4F8B-A7F9-B18F3603F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838" y="4937559"/>
            <a:ext cx="9210675" cy="18669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505CC6C-7139-4A2A-B890-94ACEA6E7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324" y="1973017"/>
            <a:ext cx="7962900" cy="2809875"/>
          </a:xfrm>
          <a:prstGeom prst="rect">
            <a:avLst/>
          </a:prstGeom>
        </p:spPr>
      </p:pic>
      <p:pic>
        <p:nvPicPr>
          <p:cNvPr id="20" name="內容版面配置區 9">
            <a:extLst>
              <a:ext uri="{FF2B5EF4-FFF2-40B4-BE49-F238E27FC236}">
                <a16:creationId xmlns:a16="http://schemas.microsoft.com/office/drawing/2014/main" id="{E192BE1C-7DB1-489B-B9BE-D33CAB42F7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37" t="85658"/>
          <a:stretch/>
        </p:blipFill>
        <p:spPr>
          <a:xfrm>
            <a:off x="270267" y="806417"/>
            <a:ext cx="10716802" cy="117659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33428" y="1390582"/>
            <a:ext cx="774885" cy="301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6775175" y="3261865"/>
            <a:ext cx="2088231" cy="721116"/>
          </a:xfrm>
          <a:prstGeom prst="wedgeRoundRectCallout">
            <a:avLst>
              <a:gd name="adj1" fmla="val -93221"/>
              <a:gd name="adj2" fmla="val -6108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上傳檔案，並填寫相關內容與說明。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730380" y="4442792"/>
            <a:ext cx="468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34083" y="2527646"/>
            <a:ext cx="720000" cy="2467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39411" y="5693316"/>
            <a:ext cx="8172000" cy="4286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17"/>
          <p:cNvGrpSpPr/>
          <p:nvPr/>
        </p:nvGrpSpPr>
        <p:grpSpPr>
          <a:xfrm>
            <a:off x="142770" y="4478869"/>
            <a:ext cx="1745848" cy="1214447"/>
            <a:chOff x="6286513" y="4143380"/>
            <a:chExt cx="1775036" cy="1214446"/>
          </a:xfrm>
        </p:grpSpPr>
        <p:sp>
          <p:nvSpPr>
            <p:cNvPr id="17" name="直線圖說文字 1 (加上框線和強調線) 16"/>
            <p:cNvSpPr/>
            <p:nvPr/>
          </p:nvSpPr>
          <p:spPr>
            <a:xfrm>
              <a:off x="6286513" y="4143380"/>
              <a:ext cx="1775036" cy="1214446"/>
            </a:xfrm>
            <a:prstGeom prst="accentBorderCallout1">
              <a:avLst>
                <a:gd name="adj1" fmla="val 22842"/>
                <a:gd name="adj2" fmla="val 108852"/>
                <a:gd name="adj3" fmla="val 100878"/>
                <a:gd name="adj4" fmla="val 14250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圖示說明：</a:t>
              </a:r>
              <a:endPara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修改文件說明</a:t>
              </a:r>
              <a:endPara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下載文件</a:t>
              </a:r>
              <a:endPara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刪除文件</a:t>
              </a:r>
              <a:endPara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34697" y="4552093"/>
              <a:ext cx="171450" cy="190500"/>
            </a:xfrm>
            <a:prstGeom prst="accentBorderCallout1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44802" y="4796261"/>
              <a:ext cx="171450" cy="200025"/>
            </a:xfrm>
            <a:prstGeom prst="accentBorderCallout1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45868" y="5091197"/>
              <a:ext cx="200025" cy="180975"/>
            </a:xfrm>
            <a:prstGeom prst="accentBorderCallout1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箭號: 上彎 6">
            <a:extLst>
              <a:ext uri="{FF2B5EF4-FFF2-40B4-BE49-F238E27FC236}">
                <a16:creationId xmlns:a16="http://schemas.microsoft.com/office/drawing/2014/main" id="{77D9256E-27F2-4CE7-9C2C-0FCCC148A74B}"/>
              </a:ext>
            </a:extLst>
          </p:cNvPr>
          <p:cNvSpPr/>
          <p:nvPr/>
        </p:nvSpPr>
        <p:spPr>
          <a:xfrm rot="5400000">
            <a:off x="1502189" y="1818968"/>
            <a:ext cx="1073294" cy="1345573"/>
          </a:xfrm>
          <a:prstGeom prst="bentUpArrow">
            <a:avLst>
              <a:gd name="adj1" fmla="val 25000"/>
              <a:gd name="adj2" fmla="val 27436"/>
              <a:gd name="adj3" fmla="val 24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下 17">
            <a:extLst>
              <a:ext uri="{FF2B5EF4-FFF2-40B4-BE49-F238E27FC236}">
                <a16:creationId xmlns:a16="http://schemas.microsoft.com/office/drawing/2014/main" id="{FF3AC850-9075-4ABC-8654-23EC8E4D1FE4}"/>
              </a:ext>
            </a:extLst>
          </p:cNvPr>
          <p:cNvSpPr/>
          <p:nvPr/>
        </p:nvSpPr>
        <p:spPr>
          <a:xfrm>
            <a:off x="3744794" y="4455084"/>
            <a:ext cx="575991" cy="691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404BC14-135C-403C-9F35-E545799AC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40" y="146861"/>
            <a:ext cx="11660259" cy="509506"/>
          </a:xfrm>
        </p:spPr>
        <p:txBody>
          <a:bodyPr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4.2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上傳相關訓練課程及個人學經歷電子檔</a:t>
            </a:r>
          </a:p>
        </p:txBody>
      </p:sp>
    </p:spTree>
    <p:extLst>
      <p:ext uri="{BB962C8B-B14F-4D97-AF65-F5344CB8AC3E}">
        <p14:creationId xmlns:p14="http://schemas.microsoft.com/office/powerpoint/2010/main" val="35824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2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51A793F-D91F-4046-B330-A7D32F328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03" y="1702038"/>
            <a:ext cx="690772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帳號申請</a:t>
            </a: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2.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帳號登入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3.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主畫面功能介紹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4.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個人資料管理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/>
              <a:t>5.   </a:t>
            </a:r>
            <a:r>
              <a:rPr lang="zh-TW" altLang="en-US" b="1" dirty="0"/>
              <a:t>帳號管理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6.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線上申請新案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7.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顯著利益申報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8.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查看計畫狀態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9.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與計畫相關之各類通報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10.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資訊安全注意事項</a:t>
            </a:r>
          </a:p>
        </p:txBody>
      </p:sp>
    </p:spTree>
    <p:extLst>
      <p:ext uri="{BB962C8B-B14F-4D97-AF65-F5344CB8AC3E}">
        <p14:creationId xmlns:p14="http://schemas.microsoft.com/office/powerpoint/2010/main" val="160609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資料庫圖表 28"/>
          <p:cNvGraphicFramePr/>
          <p:nvPr/>
        </p:nvGraphicFramePr>
        <p:xfrm>
          <a:off x="2705336" y="2252849"/>
          <a:ext cx="6781327" cy="4200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1740" y="146861"/>
            <a:ext cx="11660260" cy="5095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Times New Roman" pitchFamily="18" charset="0"/>
              </a:rPr>
              <a:t>以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Times New Roman" pitchFamily="18" charset="0"/>
              </a:rPr>
              <a:t>PTMS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Times New Roman" pitchFamily="18" charset="0"/>
              </a:rPr>
              <a:t>取代過去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Times New Roman" pitchFamily="18" charset="0"/>
              </a:rPr>
              <a:t>IRB/REC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Times New Roman" pitchFamily="18" charset="0"/>
              </a:rPr>
              <a:t>紙本運作流程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9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083750" y="3063742"/>
            <a:ext cx="1740031" cy="207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8808539" y="4011418"/>
            <a:ext cx="537255" cy="307777"/>
          </a:xfrm>
          <a:prstGeom prst="rect">
            <a:avLst/>
          </a:prstGeom>
          <a:solidFill>
            <a:srgbClr val="FF9999"/>
          </a:solidFill>
          <a:ln w="12700">
            <a:solidFill>
              <a:srgbClr val="FF7C8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PC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3652147D-AEE6-4407-B0F1-DB7120F5D699}"/>
              </a:ext>
            </a:extLst>
          </p:cNvPr>
          <p:cNvGrpSpPr/>
          <p:nvPr/>
        </p:nvGrpSpPr>
        <p:grpSpPr>
          <a:xfrm>
            <a:off x="2671943" y="3299288"/>
            <a:ext cx="817708" cy="989142"/>
            <a:chOff x="2926216" y="3056008"/>
            <a:chExt cx="817708" cy="989142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71" b="83929" l="11966" r="923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6" t="5644" r="12954" b="29896"/>
            <a:stretch/>
          </p:blipFill>
          <p:spPr bwMode="auto">
            <a:xfrm>
              <a:off x="2926216" y="3056008"/>
              <a:ext cx="817708" cy="98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3272917" y="3664676"/>
              <a:ext cx="414952" cy="307777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rgbClr val="FF7C8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PI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B24BBF6-EF54-4779-9AA6-E1E87140562B}"/>
              </a:ext>
            </a:extLst>
          </p:cNvPr>
          <p:cNvGrpSpPr/>
          <p:nvPr/>
        </p:nvGrpSpPr>
        <p:grpSpPr>
          <a:xfrm>
            <a:off x="6065327" y="5148155"/>
            <a:ext cx="1192438" cy="1154794"/>
            <a:chOff x="6319600" y="4904875"/>
            <a:chExt cx="1192438" cy="1154794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35"/>
            <a:stretch/>
          </p:blipFill>
          <p:spPr bwMode="auto">
            <a:xfrm>
              <a:off x="6319600" y="4904875"/>
              <a:ext cx="1192438" cy="113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6496262" y="5736504"/>
              <a:ext cx="771376" cy="323165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rgbClr val="FF7C8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委員會</a:t>
              </a:r>
            </a:p>
          </p:txBody>
        </p:sp>
      </p:grpSp>
      <p:sp>
        <p:nvSpPr>
          <p:cNvPr id="4098" name="矩形 4097"/>
          <p:cNvSpPr/>
          <p:nvPr/>
        </p:nvSpPr>
        <p:spPr>
          <a:xfrm>
            <a:off x="2749906" y="4546545"/>
            <a:ext cx="3309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個人履歷管理、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案件追蹤、待辦提醒、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個案納入與結案通知</a:t>
            </a:r>
          </a:p>
        </p:txBody>
      </p:sp>
      <p:sp>
        <p:nvSpPr>
          <p:cNvPr id="39" name="矩形 38"/>
          <p:cNvSpPr/>
          <p:nvPr/>
        </p:nvSpPr>
        <p:spPr>
          <a:xfrm>
            <a:off x="3465077" y="2787362"/>
            <a:ext cx="2595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各類審查申請、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填寫申請書、上傳文件、顯著利益申報、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回覆審查意見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" name="矩形 4098"/>
          <p:cNvSpPr/>
          <p:nvPr/>
        </p:nvSpPr>
        <p:spPr>
          <a:xfrm>
            <a:off x="2799705" y="2254325"/>
            <a:ext cx="194694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線上申請 </a:t>
            </a:r>
            <a:endParaRPr lang="en-US" sz="3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0" name="矩形 4099"/>
          <p:cNvSpPr/>
          <p:nvPr/>
        </p:nvSpPr>
        <p:spPr>
          <a:xfrm>
            <a:off x="7200936" y="4566175"/>
            <a:ext cx="2227502" cy="90370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自動產生議程、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輕鬆點閱會議資料、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即時編輯會議記錄</a:t>
            </a:r>
          </a:p>
        </p:txBody>
      </p:sp>
      <p:sp>
        <p:nvSpPr>
          <p:cNvPr id="4104" name="矩形 4103"/>
          <p:cNvSpPr/>
          <p:nvPr/>
        </p:nvSpPr>
        <p:spPr>
          <a:xfrm>
            <a:off x="6144908" y="2781708"/>
            <a:ext cx="2258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資料查核、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安排委員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會議審查、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查閱歷次通過資訊、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填寫審查意見、</a:t>
            </a:r>
          </a:p>
        </p:txBody>
      </p:sp>
      <p:sp>
        <p:nvSpPr>
          <p:cNvPr id="43" name="矩形 42"/>
          <p:cNvSpPr/>
          <p:nvPr/>
        </p:nvSpPr>
        <p:spPr>
          <a:xfrm>
            <a:off x="7373790" y="2249037"/>
            <a:ext cx="183636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TW" altLang="en-US" sz="3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線上審查 </a:t>
            </a:r>
            <a:endParaRPr lang="en-US" sz="3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6" name="矩形 4105"/>
          <p:cNvSpPr/>
          <p:nvPr/>
        </p:nvSpPr>
        <p:spPr>
          <a:xfrm>
            <a:off x="461394" y="1174729"/>
            <a:ext cx="10369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研究者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計畫主持人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(PI)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、審查委員、及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IRB/REC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的承辦人員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(PC )</a:t>
            </a:r>
          </a:p>
          <a:p>
            <a:pPr algn="ctr"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透過線上系統彼此溝通，提升申請與管理計畫的效率與便利性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859082" y="5608016"/>
            <a:ext cx="321205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自動化追蹤提醒、</a:t>
            </a:r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90000"/>
              </a:lnSpc>
            </a:pP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管理功能</a:t>
            </a:r>
            <a:endParaRPr 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912007" y="5874346"/>
            <a:ext cx="252377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無紙化會議</a:t>
            </a:r>
            <a:endParaRPr lang="en-US" altLang="zh-TW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0" r="3957" b="43614"/>
          <a:stretch/>
        </p:blipFill>
        <p:spPr bwMode="auto">
          <a:xfrm>
            <a:off x="5499706" y="3995870"/>
            <a:ext cx="1207698" cy="69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124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AB60FAF-7A58-4047-A4AA-0CE88FB17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824" y="714375"/>
            <a:ext cx="8562975" cy="5829300"/>
          </a:xfrm>
          <a:prstGeom prst="rect">
            <a:avLst/>
          </a:prstGeom>
        </p:spPr>
      </p:pic>
      <p:sp>
        <p:nvSpPr>
          <p:cNvPr id="8" name="圖說文字: 直線加上框線和強調線 7"/>
          <p:cNvSpPr/>
          <p:nvPr/>
        </p:nvSpPr>
        <p:spPr>
          <a:xfrm>
            <a:off x="4173615" y="4971435"/>
            <a:ext cx="4104456" cy="1080120"/>
          </a:xfrm>
          <a:prstGeom prst="accentBorderCallout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登入系統後，左側「首頁選單」的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後方若有括號標示數字，代表目前有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AU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帳號需審核。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BCBA74-654C-47F3-B3C9-5B7867496CB2}"/>
              </a:ext>
            </a:extLst>
          </p:cNvPr>
          <p:cNvSpPr/>
          <p:nvPr/>
        </p:nvSpPr>
        <p:spPr>
          <a:xfrm>
            <a:off x="1547762" y="6190994"/>
            <a:ext cx="1080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6019F97A-C005-4595-8185-4CCC85EC2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40" y="146861"/>
            <a:ext cx="11660259" cy="509506"/>
          </a:xfrm>
        </p:spPr>
        <p:txBody>
          <a:bodyPr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5.1 PI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帳號管理功能說明</a:t>
            </a:r>
          </a:p>
        </p:txBody>
      </p:sp>
      <p:pic>
        <p:nvPicPr>
          <p:cNvPr id="9" name="圖形 8" descr="游標 以實心填滿">
            <a:extLst>
              <a:ext uri="{FF2B5EF4-FFF2-40B4-BE49-F238E27FC236}">
                <a16:creationId xmlns:a16="http://schemas.microsoft.com/office/drawing/2014/main" id="{5A9ED6B3-8D2E-4E01-949E-73A262A98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1838" y="6220101"/>
            <a:ext cx="591847" cy="5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7A6DAE97-5F8A-405B-B199-D637049C152B}"/>
              </a:ext>
            </a:extLst>
          </p:cNvPr>
          <p:cNvGrpSpPr/>
          <p:nvPr/>
        </p:nvGrpSpPr>
        <p:grpSpPr>
          <a:xfrm>
            <a:off x="115503" y="706273"/>
            <a:ext cx="8400749" cy="2546964"/>
            <a:chOff x="269507" y="796231"/>
            <a:chExt cx="8400749" cy="2546964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24452C1A-F11C-45C5-9A3D-CDE6B81D48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4" t="18433" b="32504"/>
            <a:stretch/>
          </p:blipFill>
          <p:spPr>
            <a:xfrm>
              <a:off x="269507" y="796231"/>
              <a:ext cx="8400749" cy="2546964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9904FD4-1E71-4A64-A147-899C0DA8CD23}"/>
                </a:ext>
              </a:extLst>
            </p:cNvPr>
            <p:cNvSpPr/>
            <p:nvPr/>
          </p:nvSpPr>
          <p:spPr>
            <a:xfrm>
              <a:off x="269507" y="1314285"/>
              <a:ext cx="673769" cy="3701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D292B9E-03E2-4C74-B46A-85A4BDC95A7D}"/>
                </a:ext>
              </a:extLst>
            </p:cNvPr>
            <p:cNvSpPr/>
            <p:nvPr/>
          </p:nvSpPr>
          <p:spPr>
            <a:xfrm>
              <a:off x="269508" y="2982684"/>
              <a:ext cx="481264" cy="2802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BB8775C2-2A9B-483C-9532-07C70722B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28" t="14215"/>
          <a:stretch/>
        </p:blipFill>
        <p:spPr>
          <a:xfrm>
            <a:off x="3851821" y="923450"/>
            <a:ext cx="7314753" cy="5883183"/>
          </a:xfrm>
          <a:prstGeom prst="rect">
            <a:avLst/>
          </a:prstGeom>
        </p:spPr>
      </p:pic>
      <p:sp>
        <p:nvSpPr>
          <p:cNvPr id="18" name="直線圖說文字 1 17"/>
          <p:cNvSpPr/>
          <p:nvPr/>
        </p:nvSpPr>
        <p:spPr>
          <a:xfrm>
            <a:off x="5533655" y="5798001"/>
            <a:ext cx="2982597" cy="601423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填寫的審查說明會在寄給使用者的信件中顯示。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763323" y="6186239"/>
            <a:ext cx="1961653" cy="582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5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點選「儲存」送出審核結果</a:t>
            </a:r>
          </a:p>
        </p:txBody>
      </p:sp>
      <p:sp>
        <p:nvSpPr>
          <p:cNvPr id="6" name="矩形 5"/>
          <p:cNvSpPr/>
          <p:nvPr/>
        </p:nvSpPr>
        <p:spPr>
          <a:xfrm>
            <a:off x="821466" y="803366"/>
            <a:ext cx="2893885" cy="3429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查看「等候認證」列表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2FB3690-E211-44A1-9459-63EAA33CA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40" y="146861"/>
            <a:ext cx="11660259" cy="509506"/>
          </a:xfrm>
        </p:spPr>
        <p:txBody>
          <a:bodyPr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5.2 PI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審核授權使用者帳號申請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95DBCD3F-23A8-414F-B43C-0AE92743D0FB}"/>
              </a:ext>
            </a:extLst>
          </p:cNvPr>
          <p:cNvGrpSpPr/>
          <p:nvPr/>
        </p:nvGrpSpPr>
        <p:grpSpPr>
          <a:xfrm>
            <a:off x="356136" y="3303143"/>
            <a:ext cx="2591626" cy="342901"/>
            <a:chOff x="541656" y="4262659"/>
            <a:chExt cx="2591626" cy="34290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F336E03-634A-4748-81FF-FC1FC2EBF08F}"/>
                </a:ext>
              </a:extLst>
            </p:cNvPr>
            <p:cNvSpPr/>
            <p:nvPr/>
          </p:nvSpPr>
          <p:spPr>
            <a:xfrm>
              <a:off x="541656" y="4262659"/>
              <a:ext cx="2591626" cy="3429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點選    圖示審核帳號</a:t>
              </a:r>
            </a:p>
          </p:txBody>
        </p:sp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B32FFCF4-89AC-4A0A-89B3-2F8BDB607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75656" y="4337485"/>
              <a:ext cx="180000" cy="15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FE2F9E93-B63A-40E5-A08B-B55AE813E73A}"/>
              </a:ext>
            </a:extLst>
          </p:cNvPr>
          <p:cNvSpPr/>
          <p:nvPr/>
        </p:nvSpPr>
        <p:spPr>
          <a:xfrm>
            <a:off x="3851821" y="4719494"/>
            <a:ext cx="7236482" cy="9449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圖說文字 16"/>
          <p:cNvSpPr/>
          <p:nvPr/>
        </p:nvSpPr>
        <p:spPr>
          <a:xfrm>
            <a:off x="7213507" y="3545665"/>
            <a:ext cx="3740043" cy="881400"/>
          </a:xfrm>
          <a:prstGeom prst="wedgeRoundRectCallout">
            <a:avLst>
              <a:gd name="adj1" fmla="val -43577"/>
              <a:gd name="adj2" fmla="val 7997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選擇審查結果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接受此申請：使用者會轉至已啟用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拒絕此申請：使用者會轉至已拒絕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7F27279-0E34-455F-8FE1-804A48F4ED26}"/>
              </a:ext>
            </a:extLst>
          </p:cNvPr>
          <p:cNvSpPr/>
          <p:nvPr/>
        </p:nvSpPr>
        <p:spPr>
          <a:xfrm>
            <a:off x="3851821" y="6509118"/>
            <a:ext cx="432000" cy="280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1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065365-B241-4B22-8441-95C2BB2A9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40" y="146861"/>
            <a:ext cx="11660259" cy="509506"/>
          </a:xfrm>
        </p:spPr>
        <p:txBody>
          <a:bodyPr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5.3 PI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管理授權使用者帳號權限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898AC9E-8D15-4AFE-B269-10CE7F3EA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804" y="1130383"/>
            <a:ext cx="10061294" cy="685522"/>
          </a:xfrm>
        </p:spPr>
        <p:txBody>
          <a:bodyPr/>
          <a:lstStyle/>
          <a:p>
            <a:r>
              <a:rPr lang="zh-TW" altLang="en-US" dirty="0"/>
              <a:t>當授權者有職務異動、不應再有帳號權限時，您可隨時移除其登入權限。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E5623E7-0FCA-42F2-B62D-475A01F1F2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1740" y="1884526"/>
            <a:ext cx="10682774" cy="4915724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E4144CC-651E-4FEF-892C-B2618387D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613" y="4574299"/>
            <a:ext cx="4305300" cy="127635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CB1C6B3-C49E-4505-AAFA-3777A93C09CE}"/>
              </a:ext>
            </a:extLst>
          </p:cNvPr>
          <p:cNvSpPr/>
          <p:nvPr/>
        </p:nvSpPr>
        <p:spPr>
          <a:xfrm>
            <a:off x="621804" y="6386697"/>
            <a:ext cx="792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84E9BF5-6E37-468E-89D6-28CD7BE7D179}"/>
              </a:ext>
            </a:extLst>
          </p:cNvPr>
          <p:cNvSpPr/>
          <p:nvPr/>
        </p:nvSpPr>
        <p:spPr>
          <a:xfrm>
            <a:off x="2824385" y="3305500"/>
            <a:ext cx="504000" cy="3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278010A-CEC4-4404-B971-2FBC450E9985}"/>
              </a:ext>
            </a:extLst>
          </p:cNvPr>
          <p:cNvSpPr/>
          <p:nvPr/>
        </p:nvSpPr>
        <p:spPr>
          <a:xfrm>
            <a:off x="2379288" y="4888474"/>
            <a:ext cx="252000" cy="3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形 12" descr="游標 以實心填滿">
            <a:extLst>
              <a:ext uri="{FF2B5EF4-FFF2-40B4-BE49-F238E27FC236}">
                <a16:creationId xmlns:a16="http://schemas.microsoft.com/office/drawing/2014/main" id="{DCBAF240-0565-4046-AF23-C8B5009CD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9253" y="5050474"/>
            <a:ext cx="591847" cy="5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51A793F-D91F-4046-B330-A7D32F328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03" y="1702038"/>
            <a:ext cx="690772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帳號申請</a:t>
            </a: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2.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帳號登入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3.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主畫面功能介紹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4.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個人資料管理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5.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帳號管理</a:t>
            </a:r>
            <a:br>
              <a:rPr lang="en-US" altLang="zh-TW" b="1" dirty="0"/>
            </a:br>
            <a:r>
              <a:rPr lang="en-US" altLang="zh-TW" b="1" dirty="0"/>
              <a:t>6.   </a:t>
            </a:r>
            <a:r>
              <a:rPr lang="zh-TW" altLang="en-US" b="1" dirty="0"/>
              <a:t>線上申請新案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7.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顯著利益申報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8.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查看計畫狀態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9.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與計畫相關之各類通報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10.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資訊安全注意事項</a:t>
            </a:r>
          </a:p>
        </p:txBody>
      </p:sp>
    </p:spTree>
    <p:extLst>
      <p:ext uri="{BB962C8B-B14F-4D97-AF65-F5344CB8AC3E}">
        <p14:creationId xmlns:p14="http://schemas.microsoft.com/office/powerpoint/2010/main" val="3893589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F8E877-182B-44D0-9627-F256E4D31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6.1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填寫新案申請書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23B3FA-2D46-4F76-B361-CE210D3EB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252" y="787622"/>
            <a:ext cx="10061294" cy="685522"/>
          </a:xfrm>
        </p:spPr>
        <p:txBody>
          <a:bodyPr/>
          <a:lstStyle/>
          <a:p>
            <a:r>
              <a:rPr lang="zh-TW" altLang="en-US" dirty="0"/>
              <a:t>新案申請</a:t>
            </a:r>
            <a:r>
              <a:rPr lang="en-US" altLang="zh-TW" dirty="0"/>
              <a:t>3</a:t>
            </a:r>
            <a:r>
              <a:rPr lang="zh-TW" altLang="en-US" dirty="0"/>
              <a:t>步驟：填寫申請書、上傳送審文件、申報</a:t>
            </a:r>
            <a:r>
              <a:rPr lang="en-US" altLang="zh-TW" dirty="0"/>
              <a:t>COI→</a:t>
            </a:r>
            <a:r>
              <a:rPr lang="zh-TW" altLang="en-US" dirty="0"/>
              <a:t>送出！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ADCD1640-8409-452D-9DB1-879CED9EED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7431" y="1504877"/>
            <a:ext cx="11516317" cy="4864035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31538F6-E4BE-40BD-998F-3E63D8E641C6}"/>
              </a:ext>
            </a:extLst>
          </p:cNvPr>
          <p:cNvSpPr/>
          <p:nvPr/>
        </p:nvSpPr>
        <p:spPr>
          <a:xfrm>
            <a:off x="312251" y="5050474"/>
            <a:ext cx="889227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形 7" descr="游標 以實心填滿">
            <a:extLst>
              <a:ext uri="{FF2B5EF4-FFF2-40B4-BE49-F238E27FC236}">
                <a16:creationId xmlns:a16="http://schemas.microsoft.com/office/drawing/2014/main" id="{F07CDF9F-E401-40FA-8274-DEB5501D7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756" y="5087318"/>
            <a:ext cx="591847" cy="59184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6FCC9F4-54D5-49C4-9B11-29C8F7F3DEBD}"/>
              </a:ext>
            </a:extLst>
          </p:cNvPr>
          <p:cNvSpPr/>
          <p:nvPr/>
        </p:nvSpPr>
        <p:spPr>
          <a:xfrm>
            <a:off x="2518630" y="4890698"/>
            <a:ext cx="3577370" cy="9850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</a:t>
            </a:r>
            <a:r>
              <a:rPr lang="zh-TW" altLang="en-US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計畫主持人</a:t>
            </a:r>
            <a:r>
              <a:rPr lang="en-US" altLang="zh-TW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(PI)</a:t>
            </a:r>
            <a:r>
              <a:rPr lang="zh-TW" altLang="en-US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可點選「新增新案審查」。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06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055957D-76CC-4AF9-AAD1-33F17B77A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4" y="734200"/>
            <a:ext cx="11031789" cy="607064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D02785C-C9C8-489F-9E2E-DBE9F9197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6.2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填寫研究計畫基本資料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CEAF3A-94D6-4F14-A731-0DB2EAB2A142}"/>
              </a:ext>
            </a:extLst>
          </p:cNvPr>
          <p:cNvSpPr/>
          <p:nvPr/>
        </p:nvSpPr>
        <p:spPr>
          <a:xfrm>
            <a:off x="79233" y="1807534"/>
            <a:ext cx="10149287" cy="22966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形 8" descr="游標 以實心填滿">
            <a:extLst>
              <a:ext uri="{FF2B5EF4-FFF2-40B4-BE49-F238E27FC236}">
                <a16:creationId xmlns:a16="http://schemas.microsoft.com/office/drawing/2014/main" id="{1153C927-8B7F-4A2A-A54F-09A79E174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053" y="6290827"/>
            <a:ext cx="591847" cy="591847"/>
          </a:xfrm>
          <a:prstGeom prst="rect">
            <a:avLst/>
          </a:prstGeom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39377449-6617-4394-8A18-D86F7389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4852" y="1535836"/>
            <a:ext cx="5416649" cy="1278849"/>
          </a:xfrm>
          <a:prstGeom prst="wedgeRoundRectCallout">
            <a:avLst>
              <a:gd name="adj1" fmla="val -74963"/>
              <a:gd name="adj2" fmla="val 5618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請填寫完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項後，先點選</a:t>
            </a: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儲存案件資訊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，系統將會暫存此案件並給予臨時案號。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計畫中文名稱不可以重覆。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730D524-9B1B-456C-B07B-C67FAD51B262}"/>
              </a:ext>
            </a:extLst>
          </p:cNvPr>
          <p:cNvSpPr/>
          <p:nvPr/>
        </p:nvSpPr>
        <p:spPr>
          <a:xfrm>
            <a:off x="79233" y="4418397"/>
            <a:ext cx="3163697" cy="155710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圖說文字: 直線加上框線和強調線 10">
            <a:extLst>
              <a:ext uri="{FF2B5EF4-FFF2-40B4-BE49-F238E27FC236}">
                <a16:creationId xmlns:a16="http://schemas.microsoft.com/office/drawing/2014/main" id="{1BC065B7-9654-41A3-95B9-376782141D3D}"/>
              </a:ext>
            </a:extLst>
          </p:cNvPr>
          <p:cNvSpPr/>
          <p:nvPr/>
        </p:nvSpPr>
        <p:spPr>
          <a:xfrm>
            <a:off x="4622624" y="4914444"/>
            <a:ext cx="4104456" cy="1080120"/>
          </a:xfrm>
          <a:prstGeom prst="accentBorderCallout1">
            <a:avLst>
              <a:gd name="adj1" fmla="val 18750"/>
              <a:gd name="adj2" fmla="val -8333"/>
              <a:gd name="adj3" fmla="val 51468"/>
              <a:gd name="adj4" fmla="val -331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項會自動帶出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個人資料管理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頁面所維護的訓練課程時數資料。</a:t>
            </a:r>
          </a:p>
        </p:txBody>
      </p:sp>
    </p:spTree>
    <p:extLst>
      <p:ext uri="{BB962C8B-B14F-4D97-AF65-F5344CB8AC3E}">
        <p14:creationId xmlns:p14="http://schemas.microsoft.com/office/powerpoint/2010/main" val="10794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6143" y="5148195"/>
            <a:ext cx="8248651" cy="15716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7435" y="3451483"/>
            <a:ext cx="8263435" cy="15847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7055" y="1340604"/>
            <a:ext cx="8244195" cy="6348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57057" y="2110820"/>
            <a:ext cx="8259427" cy="12287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文字方塊 7"/>
          <p:cNvSpPr txBox="1"/>
          <p:nvPr/>
        </p:nvSpPr>
        <p:spPr>
          <a:xfrm>
            <a:off x="6088853" y="3447740"/>
            <a:ext cx="5047943" cy="2785378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計畫聯絡人」、「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共同主持人」、 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協同主持人」系統會自動帶入到「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計畫授權者」，須再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確認其編輯權限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預設為可讀入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要隨時確認授權使用者的名單！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當助理離職時，應將其帳號停用，以確保資料安全。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1922023" y="2906432"/>
            <a:ext cx="605468" cy="1545335"/>
            <a:chOff x="924390" y="2894421"/>
            <a:chExt cx="348996" cy="1561299"/>
          </a:xfrm>
        </p:grpSpPr>
        <p:cxnSp>
          <p:nvCxnSpPr>
            <p:cNvPr id="10" name="直線接點 9"/>
            <p:cNvCxnSpPr/>
            <p:nvPr/>
          </p:nvCxnSpPr>
          <p:spPr>
            <a:xfrm flipH="1">
              <a:off x="928869" y="4455720"/>
              <a:ext cx="210793" cy="0"/>
            </a:xfrm>
            <a:prstGeom prst="line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肘形接點 10"/>
            <p:cNvCxnSpPr/>
            <p:nvPr/>
          </p:nvCxnSpPr>
          <p:spPr>
            <a:xfrm rot="5400000" flipH="1" flipV="1">
              <a:off x="318238" y="3500573"/>
              <a:ext cx="1561299" cy="348996"/>
            </a:xfrm>
            <a:prstGeom prst="bentConnector3">
              <a:avLst>
                <a:gd name="adj1" fmla="val 100155"/>
              </a:avLst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>
            <a:off x="1905820" y="3212015"/>
            <a:ext cx="621671" cy="2867547"/>
            <a:chOff x="688550" y="2845171"/>
            <a:chExt cx="553689" cy="1597032"/>
          </a:xfrm>
        </p:grpSpPr>
        <p:cxnSp>
          <p:nvCxnSpPr>
            <p:cNvPr id="13" name="直線接點 12"/>
            <p:cNvCxnSpPr/>
            <p:nvPr/>
          </p:nvCxnSpPr>
          <p:spPr>
            <a:xfrm flipH="1">
              <a:off x="688550" y="4442202"/>
              <a:ext cx="398979" cy="0"/>
            </a:xfrm>
            <a:prstGeom prst="line">
              <a:avLst/>
            </a:prstGeom>
            <a:ln w="28575">
              <a:solidFill>
                <a:srgbClr val="92D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肘形接點 13"/>
            <p:cNvCxnSpPr/>
            <p:nvPr/>
          </p:nvCxnSpPr>
          <p:spPr>
            <a:xfrm rot="5400000" flipH="1" flipV="1">
              <a:off x="177557" y="3377520"/>
              <a:ext cx="1597032" cy="532333"/>
            </a:xfrm>
            <a:prstGeom prst="bentConnector3">
              <a:avLst>
                <a:gd name="adj1" fmla="val 100110"/>
              </a:avLst>
            </a:prstGeom>
            <a:ln w="28575">
              <a:solidFill>
                <a:srgbClr val="92D05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/>
          <p:cNvGrpSpPr/>
          <p:nvPr/>
        </p:nvGrpSpPr>
        <p:grpSpPr>
          <a:xfrm rot="10800000" flipH="1">
            <a:off x="1929799" y="1823692"/>
            <a:ext cx="612003" cy="813223"/>
            <a:chOff x="1011378" y="2777461"/>
            <a:chExt cx="308170" cy="1688600"/>
          </a:xfrm>
        </p:grpSpPr>
        <p:cxnSp>
          <p:nvCxnSpPr>
            <p:cNvPr id="16" name="直線接點 15"/>
            <p:cNvCxnSpPr/>
            <p:nvPr/>
          </p:nvCxnSpPr>
          <p:spPr>
            <a:xfrm rot="10800000" flipV="1">
              <a:off x="1011378" y="4466058"/>
              <a:ext cx="166627" cy="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肘形接點 16"/>
            <p:cNvCxnSpPr/>
            <p:nvPr/>
          </p:nvCxnSpPr>
          <p:spPr>
            <a:xfrm rot="16200000">
              <a:off x="321164" y="3467677"/>
              <a:ext cx="1688600" cy="308168"/>
            </a:xfrm>
            <a:prstGeom prst="bentConnector3">
              <a:avLst>
                <a:gd name="adj1" fmla="val 100191"/>
              </a:avLst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167485" y="2267666"/>
            <a:ext cx="8227308" cy="1068131"/>
          </a:xfrm>
          <a:prstGeom prst="rect">
            <a:avLst/>
          </a:prstGeom>
          <a:noFill/>
          <a:ln w="19050">
            <a:solidFill>
              <a:srgbClr val="FF26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D761359-B616-4B49-B821-41A310C984FB}"/>
              </a:ext>
            </a:extLst>
          </p:cNvPr>
          <p:cNvSpPr/>
          <p:nvPr/>
        </p:nvSpPr>
        <p:spPr>
          <a:xfrm>
            <a:off x="9192344" y="2492896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59C16F14-2434-4E8F-BF97-1346F022ED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6.3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設定研究團隊及聯絡人</a:t>
            </a:r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0C3F3EA6-2A1D-4DAD-89F8-92755C103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934" y="733142"/>
            <a:ext cx="10061294" cy="685522"/>
          </a:xfrm>
        </p:spPr>
        <p:txBody>
          <a:bodyPr/>
          <a:lstStyle/>
          <a:p>
            <a:r>
              <a:rPr lang="zh-TW" altLang="en-US" dirty="0"/>
              <a:t>可寫入權限的計畫授權者</a:t>
            </a:r>
            <a:r>
              <a:rPr lang="en-US" altLang="zh-TW" dirty="0"/>
              <a:t>(AU) </a:t>
            </a:r>
            <a:r>
              <a:rPr lang="zh-TW" altLang="en-US" dirty="0"/>
              <a:t>，可協助計畫主持人編輯申請書。</a:t>
            </a:r>
          </a:p>
        </p:txBody>
      </p:sp>
      <p:pic>
        <p:nvPicPr>
          <p:cNvPr id="25" name="圖形 24" descr="燈泡與齒輪 以實心填滿">
            <a:extLst>
              <a:ext uri="{FF2B5EF4-FFF2-40B4-BE49-F238E27FC236}">
                <a16:creationId xmlns:a16="http://schemas.microsoft.com/office/drawing/2014/main" id="{BFFFFD2E-80BF-4993-9F92-0CC507F7C4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0" y="3420841"/>
            <a:ext cx="453271" cy="4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F2D321F-82F6-0F4A-8988-2F6AAA659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33" y="977138"/>
            <a:ext cx="8460432" cy="46571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4486043-BC78-9D46-93C7-E401467B84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57"/>
          <a:stretch/>
        </p:blipFill>
        <p:spPr>
          <a:xfrm>
            <a:off x="1236054" y="1606803"/>
            <a:ext cx="8316416" cy="44112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7525" y="1030596"/>
            <a:ext cx="972000" cy="396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217644" y="1650976"/>
            <a:ext cx="1332000" cy="360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3588778-7177-CC41-8E21-8BA29BA028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462"/>
          <a:stretch/>
        </p:blipFill>
        <p:spPr>
          <a:xfrm>
            <a:off x="1893057" y="2270157"/>
            <a:ext cx="8110293" cy="40775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224296" y="2335666"/>
            <a:ext cx="956617" cy="360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4C3F73A-DE72-6247-8576-F3EE3A6414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67" b="25382"/>
          <a:stretch/>
        </p:blipFill>
        <p:spPr>
          <a:xfrm>
            <a:off x="2468965" y="3040961"/>
            <a:ext cx="8368714" cy="33629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968032" y="3071153"/>
            <a:ext cx="1908000" cy="38051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35ACD24-1B8A-4E3D-AB20-99C89946E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40" y="146861"/>
            <a:ext cx="11660259" cy="509506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6.4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以分頁方式填寫新案申請書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1F386A9-BE61-45C7-B489-EA93925CC0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51" r="17881" b="7269"/>
          <a:stretch/>
        </p:blipFill>
        <p:spPr>
          <a:xfrm>
            <a:off x="2959134" y="3871392"/>
            <a:ext cx="8885544" cy="2509948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3AE61344-25EC-4F03-9863-06ECB2108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4866" y="4017724"/>
            <a:ext cx="1568903" cy="36323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06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6966E9B-4565-44F8-A333-CFB6E6130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4" y="881505"/>
            <a:ext cx="9639300" cy="528637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0664AE2-B480-4783-942D-CCCF8D6A4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877" y="1401338"/>
            <a:ext cx="3445790" cy="4900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ECFA46D-77B8-46EE-9CD3-562FD581EB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6.5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下載新案申請書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E06B0AF-0BF4-4CCC-BFF5-27F5C77B9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734" y="2473593"/>
            <a:ext cx="1129987" cy="3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0B8AD09B-76D6-4685-839F-6C8DC1D8A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123" y="2635593"/>
            <a:ext cx="591847" cy="591847"/>
          </a:xfrm>
          <a:prstGeom prst="rect">
            <a:avLst/>
          </a:prstGeom>
        </p:spPr>
      </p:pic>
      <p:sp>
        <p:nvSpPr>
          <p:cNvPr id="7" name="圖說文字: 直線加上框線和強調線 6">
            <a:extLst>
              <a:ext uri="{FF2B5EF4-FFF2-40B4-BE49-F238E27FC236}">
                <a16:creationId xmlns:a16="http://schemas.microsoft.com/office/drawing/2014/main" id="{084CFCDC-B2CB-460E-9F02-96C39BAF05C5}"/>
              </a:ext>
            </a:extLst>
          </p:cNvPr>
          <p:cNvSpPr/>
          <p:nvPr/>
        </p:nvSpPr>
        <p:spPr>
          <a:xfrm>
            <a:off x="4890899" y="1505920"/>
            <a:ext cx="1941612" cy="834082"/>
          </a:xfrm>
          <a:prstGeom prst="accentBorderCallout1">
            <a:avLst>
              <a:gd name="adj1" fmla="val 18750"/>
              <a:gd name="adj2" fmla="val -8333"/>
              <a:gd name="adj3" fmla="val 115604"/>
              <a:gd name="adj4" fmla="val -6378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所有必填欄位都完成後才可下載！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A2B1F28-429F-4F6F-B258-DD50DB478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698" y="1505920"/>
            <a:ext cx="3445790" cy="4900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B78C9A4-1675-411A-92AD-4C7B2EC1F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861" y="1640316"/>
            <a:ext cx="3445790" cy="49009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604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十邊形 13"/>
          <p:cNvSpPr/>
          <p:nvPr/>
        </p:nvSpPr>
        <p:spPr>
          <a:xfrm>
            <a:off x="2985872" y="2168859"/>
            <a:ext cx="276198" cy="216024"/>
          </a:xfrm>
          <a:prstGeom prst="dec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FC23A73-31CB-42A1-8DD0-24F8894B3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40" y="146861"/>
            <a:ext cx="11660259" cy="509506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6.6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資料安全監測委員會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相關資訊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ECBAA04A-A664-428F-8034-0953A8610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878" y="899577"/>
            <a:ext cx="10826024" cy="685522"/>
          </a:xfrm>
        </p:spPr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新案申請書</a:t>
            </a:r>
            <a:r>
              <a:rPr lang="en-US" altLang="zh-TW" dirty="0"/>
              <a:t>]</a:t>
            </a:r>
            <a:r>
              <a:rPr lang="zh-TW" altLang="en-US" dirty="0"/>
              <a:t>項目</a:t>
            </a:r>
            <a:r>
              <a:rPr lang="en-US" altLang="zh-TW" dirty="0"/>
              <a:t>30</a:t>
            </a:r>
            <a:r>
              <a:rPr lang="zh-TW" altLang="en-US" dirty="0"/>
              <a:t>若有選擇</a:t>
            </a:r>
            <a:r>
              <a:rPr lang="en-US" altLang="zh-TW" dirty="0"/>
              <a:t>DSMP/DSMB</a:t>
            </a:r>
            <a:r>
              <a:rPr lang="zh-TW" altLang="en-US" dirty="0"/>
              <a:t>的案件，可於頁面左側選單登錄</a:t>
            </a:r>
            <a:r>
              <a:rPr lang="en-US" altLang="zh-TW" dirty="0"/>
              <a:t>【</a:t>
            </a:r>
            <a:r>
              <a:rPr lang="zh-TW" altLang="en-US" dirty="0"/>
              <a:t>資料安全監測委員會</a:t>
            </a:r>
            <a:r>
              <a:rPr lang="en-US" altLang="zh-TW" dirty="0"/>
              <a:t>】</a:t>
            </a:r>
            <a:r>
              <a:rPr lang="zh-TW" altLang="en-US" dirty="0"/>
              <a:t>相關資訊。</a:t>
            </a:r>
          </a:p>
        </p:txBody>
      </p:sp>
      <p:pic>
        <p:nvPicPr>
          <p:cNvPr id="20" name="內容版面配置區 19">
            <a:extLst>
              <a:ext uri="{FF2B5EF4-FFF2-40B4-BE49-F238E27FC236}">
                <a16:creationId xmlns:a16="http://schemas.microsoft.com/office/drawing/2014/main" id="{4AE15663-4170-4AFB-9685-A59B5BE4DA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8328" y="1694320"/>
            <a:ext cx="9067800" cy="1381125"/>
          </a:xfr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A8CBDB4-B2A2-154C-9854-46DA8114A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634" y="2168859"/>
            <a:ext cx="7412319" cy="46858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2" name="Rectangle 8">
            <a:extLst>
              <a:ext uri="{FF2B5EF4-FFF2-40B4-BE49-F238E27FC236}">
                <a16:creationId xmlns:a16="http://schemas.microsoft.com/office/drawing/2014/main" id="{7668A403-8141-4531-967F-65B86AC0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738" y="2314104"/>
            <a:ext cx="1374536" cy="39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形 22" descr="游標 以實心填滿">
            <a:extLst>
              <a:ext uri="{FF2B5EF4-FFF2-40B4-BE49-F238E27FC236}">
                <a16:creationId xmlns:a16="http://schemas.microsoft.com/office/drawing/2014/main" id="{0DAA6433-3AC5-4F69-861C-C262E702D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24839" y="2512104"/>
            <a:ext cx="591847" cy="591847"/>
          </a:xfrm>
          <a:prstGeom prst="rect">
            <a:avLst/>
          </a:prstGeom>
        </p:spPr>
      </p:pic>
      <p:sp>
        <p:nvSpPr>
          <p:cNvPr id="24" name="Rectangle 8">
            <a:extLst>
              <a:ext uri="{FF2B5EF4-FFF2-40B4-BE49-F238E27FC236}">
                <a16:creationId xmlns:a16="http://schemas.microsoft.com/office/drawing/2014/main" id="{9996DB13-B8B8-4D17-BE5F-76C63A09E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686" y="4880095"/>
            <a:ext cx="1110495" cy="38302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286986D-A723-2047-876C-4F11D83912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9233" y="2564119"/>
            <a:ext cx="4843884" cy="42938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6" name="箭號: 向下 25">
            <a:extLst>
              <a:ext uri="{FF2B5EF4-FFF2-40B4-BE49-F238E27FC236}">
                <a16:creationId xmlns:a16="http://schemas.microsoft.com/office/drawing/2014/main" id="{CA4B64BA-4F8C-44AC-B562-BA756CE90A5D}"/>
              </a:ext>
            </a:extLst>
          </p:cNvPr>
          <p:cNvSpPr/>
          <p:nvPr/>
        </p:nvSpPr>
        <p:spPr>
          <a:xfrm rot="16200000">
            <a:off x="5393055" y="4333421"/>
            <a:ext cx="575991" cy="1476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1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10570" y="873130"/>
            <a:ext cx="18473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008026" y="873130"/>
            <a:ext cx="18473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1740" y="146861"/>
            <a:ext cx="11660259" cy="5095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PTMS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透過國內醫學中心彼此協調統一申請書內容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ABE677-39D9-45BA-BBB9-F7B1740E8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為求共同合作，各自微幅修改自己之工作方式。</a:t>
            </a:r>
          </a:p>
          <a:p>
            <a:r>
              <a:rPr lang="zh-TW" altLang="en-US" dirty="0"/>
              <a:t>定期討論系統功能與流程的修訂</a:t>
            </a:r>
          </a:p>
          <a:p>
            <a:endParaRPr lang="zh-TW" altLang="en-US" dirty="0"/>
          </a:p>
        </p:txBody>
      </p: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67E9CF98-A54B-47C4-BA7E-CE98200E96EC}"/>
              </a:ext>
            </a:extLst>
          </p:cNvPr>
          <p:cNvGrpSpPr/>
          <p:nvPr/>
        </p:nvGrpSpPr>
        <p:grpSpPr>
          <a:xfrm>
            <a:off x="2656024" y="2027668"/>
            <a:ext cx="6859127" cy="4547096"/>
            <a:chOff x="87687" y="3015284"/>
            <a:chExt cx="5099831" cy="3528391"/>
          </a:xfrm>
        </p:grpSpPr>
        <p:grpSp>
          <p:nvGrpSpPr>
            <p:cNvPr id="68" name="群組 67">
              <a:extLst>
                <a:ext uri="{FF2B5EF4-FFF2-40B4-BE49-F238E27FC236}">
                  <a16:creationId xmlns:a16="http://schemas.microsoft.com/office/drawing/2014/main" id="{6C2850B9-A932-401D-BDF0-BD657E648374}"/>
                </a:ext>
              </a:extLst>
            </p:cNvPr>
            <p:cNvGrpSpPr/>
            <p:nvPr/>
          </p:nvGrpSpPr>
          <p:grpSpPr>
            <a:xfrm>
              <a:off x="87687" y="3015284"/>
              <a:ext cx="5099831" cy="3528391"/>
              <a:chOff x="374731" y="721238"/>
              <a:chExt cx="7517830" cy="5746295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4009B054-2972-4E8F-936B-F79CE4A192C5}"/>
                  </a:ext>
                </a:extLst>
              </p:cNvPr>
              <p:cNvSpPr/>
              <p:nvPr/>
            </p:nvSpPr>
            <p:spPr>
              <a:xfrm>
                <a:off x="401809" y="721238"/>
                <a:ext cx="7490752" cy="574629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71" name="群組 70">
                <a:extLst>
                  <a:ext uri="{FF2B5EF4-FFF2-40B4-BE49-F238E27FC236}">
                    <a16:creationId xmlns:a16="http://schemas.microsoft.com/office/drawing/2014/main" id="{3FA5F138-328A-492F-84D8-555A9EBAB537}"/>
                  </a:ext>
                </a:extLst>
              </p:cNvPr>
              <p:cNvGrpSpPr/>
              <p:nvPr/>
            </p:nvGrpSpPr>
            <p:grpSpPr>
              <a:xfrm>
                <a:off x="374731" y="855060"/>
                <a:ext cx="7455073" cy="5557721"/>
                <a:chOff x="273931" y="866899"/>
                <a:chExt cx="7455073" cy="5557721"/>
              </a:xfrm>
            </p:grpSpPr>
            <p:pic>
              <p:nvPicPr>
                <p:cNvPr id="73" name="圖片 72">
                  <a:extLst>
                    <a:ext uri="{FF2B5EF4-FFF2-40B4-BE49-F238E27FC236}">
                      <a16:creationId xmlns:a16="http://schemas.microsoft.com/office/drawing/2014/main" id="{A3C0FE1C-EF0F-4410-A6D9-31B9BCD749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428" b="98747" l="4958" r="9206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931" y="866899"/>
                  <a:ext cx="3030744" cy="5478652"/>
                </a:xfrm>
                <a:prstGeom prst="rect">
                  <a:avLst/>
                </a:prstGeom>
              </p:spPr>
            </p:pic>
            <p:pic>
              <p:nvPicPr>
                <p:cNvPr id="74" name="圖片 73">
                  <a:extLst>
                    <a:ext uri="{FF2B5EF4-FFF2-40B4-BE49-F238E27FC236}">
                      <a16:creationId xmlns:a16="http://schemas.microsoft.com/office/drawing/2014/main" id="{1C2343B4-E324-46E0-AB7E-37C790215E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01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9549" y="913605"/>
                  <a:ext cx="1189053" cy="1189052"/>
                </a:xfrm>
                <a:prstGeom prst="rect">
                  <a:avLst/>
                </a:prstGeom>
              </p:spPr>
            </p:pic>
            <p:pic>
              <p:nvPicPr>
                <p:cNvPr id="75" name="圖片 74">
                  <a:extLst>
                    <a:ext uri="{FF2B5EF4-FFF2-40B4-BE49-F238E27FC236}">
                      <a16:creationId xmlns:a16="http://schemas.microsoft.com/office/drawing/2014/main" id="{181ECD1C-6D7C-4254-9923-B9B842B202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667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54474" y="4662152"/>
                  <a:ext cx="1219121" cy="1219122"/>
                </a:xfrm>
                <a:prstGeom prst="rect">
                  <a:avLst/>
                </a:prstGeom>
              </p:spPr>
            </p:pic>
            <p:pic>
              <p:nvPicPr>
                <p:cNvPr id="76" name="圖片 75">
                  <a:extLst>
                    <a:ext uri="{FF2B5EF4-FFF2-40B4-BE49-F238E27FC236}">
                      <a16:creationId xmlns:a16="http://schemas.microsoft.com/office/drawing/2014/main" id="{BA4C41EB-10CE-4E29-9558-82139472C0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63" t="11124" b="31073"/>
                <a:stretch/>
              </p:blipFill>
              <p:spPr>
                <a:xfrm>
                  <a:off x="1002859" y="2502166"/>
                  <a:ext cx="2842553" cy="477665"/>
                </a:xfrm>
                <a:prstGeom prst="rect">
                  <a:avLst/>
                </a:prstGeom>
              </p:spPr>
            </p:pic>
            <p:pic>
              <p:nvPicPr>
                <p:cNvPr id="77" name="圖片 76">
                  <a:extLst>
                    <a:ext uri="{FF2B5EF4-FFF2-40B4-BE49-F238E27FC236}">
                      <a16:creationId xmlns:a16="http://schemas.microsoft.com/office/drawing/2014/main" id="{98D13B75-1D93-41D6-9648-E1031B8D87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99216" l="0" r="9882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0769" y="5193507"/>
                  <a:ext cx="1231113" cy="1231113"/>
                </a:xfrm>
                <a:prstGeom prst="rect">
                  <a:avLst/>
                </a:prstGeom>
              </p:spPr>
            </p:pic>
            <p:pic>
              <p:nvPicPr>
                <p:cNvPr id="78" name="圖片 77">
                  <a:extLst>
                    <a:ext uri="{FF2B5EF4-FFF2-40B4-BE49-F238E27FC236}">
                      <a16:creationId xmlns:a16="http://schemas.microsoft.com/office/drawing/2014/main" id="{BD63D72A-AF89-4E8D-A97F-D3ACCF5BF4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65220" y="5068093"/>
                  <a:ext cx="1291339" cy="1264154"/>
                </a:xfrm>
                <a:prstGeom prst="rect">
                  <a:avLst/>
                </a:prstGeom>
              </p:spPr>
            </p:pic>
            <p:pic>
              <p:nvPicPr>
                <p:cNvPr id="79" name="圖片 78">
                  <a:extLst>
                    <a:ext uri="{FF2B5EF4-FFF2-40B4-BE49-F238E27FC236}">
                      <a16:creationId xmlns:a16="http://schemas.microsoft.com/office/drawing/2014/main" id="{E78FC9DF-2C95-4FE0-9A58-84ACBF4B39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7740" y="2125584"/>
                  <a:ext cx="2340782" cy="1245297"/>
                </a:xfrm>
                <a:prstGeom prst="rect">
                  <a:avLst/>
                </a:prstGeom>
              </p:spPr>
            </p:pic>
            <p:pic>
              <p:nvPicPr>
                <p:cNvPr id="80" name="圖片 79">
                  <a:extLst>
                    <a:ext uri="{FF2B5EF4-FFF2-40B4-BE49-F238E27FC236}">
                      <a16:creationId xmlns:a16="http://schemas.microsoft.com/office/drawing/2014/main" id="{A0608B0A-8974-4C00-9DB7-6358E983AF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881" y="4544308"/>
                  <a:ext cx="2742473" cy="530802"/>
                </a:xfrm>
                <a:prstGeom prst="rect">
                  <a:avLst/>
                </a:prstGeom>
              </p:spPr>
            </p:pic>
            <p:pic>
              <p:nvPicPr>
                <p:cNvPr id="81" name="圖片 80">
                  <a:extLst>
                    <a:ext uri="{FF2B5EF4-FFF2-40B4-BE49-F238E27FC236}">
                      <a16:creationId xmlns:a16="http://schemas.microsoft.com/office/drawing/2014/main" id="{879AFD11-6656-412F-AC76-73CF1E562C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14354" y="3517734"/>
                  <a:ext cx="2914650" cy="609600"/>
                </a:xfrm>
                <a:prstGeom prst="rect">
                  <a:avLst/>
                </a:prstGeom>
              </p:spPr>
            </p:pic>
            <p:pic>
              <p:nvPicPr>
                <p:cNvPr id="82" name="圖片 81">
                  <a:extLst>
                    <a:ext uri="{FF2B5EF4-FFF2-40B4-BE49-F238E27FC236}">
                      <a16:creationId xmlns:a16="http://schemas.microsoft.com/office/drawing/2014/main" id="{7C7675A6-7356-4432-886E-DA231B07AA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92000" y="2356295"/>
                  <a:ext cx="2085975" cy="809625"/>
                </a:xfrm>
                <a:prstGeom prst="rect">
                  <a:avLst/>
                </a:prstGeom>
              </p:spPr>
            </p:pic>
            <p:pic>
              <p:nvPicPr>
                <p:cNvPr id="83" name="圖片 82">
                  <a:extLst>
                    <a:ext uri="{FF2B5EF4-FFF2-40B4-BE49-F238E27FC236}">
                      <a16:creationId xmlns:a16="http://schemas.microsoft.com/office/drawing/2014/main" id="{5B35CF4F-486C-4BEA-8140-25F05C561F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5883" y="3387746"/>
                  <a:ext cx="1446244" cy="729000"/>
                </a:xfrm>
                <a:prstGeom prst="rect">
                  <a:avLst/>
                </a:prstGeom>
              </p:spPr>
            </p:pic>
            <p:pic>
              <p:nvPicPr>
                <p:cNvPr id="84" name="圖片 83">
                  <a:extLst>
                    <a:ext uri="{FF2B5EF4-FFF2-40B4-BE49-F238E27FC236}">
                      <a16:creationId xmlns:a16="http://schemas.microsoft.com/office/drawing/2014/main" id="{3638937A-6BAE-47CC-898B-6AAE283E61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808"/>
                <a:stretch/>
              </p:blipFill>
              <p:spPr>
                <a:xfrm>
                  <a:off x="3235192" y="3254547"/>
                  <a:ext cx="1220441" cy="1350634"/>
                </a:xfrm>
                <a:prstGeom prst="rect">
                  <a:avLst/>
                </a:prstGeom>
              </p:spPr>
            </p:pic>
            <p:pic>
              <p:nvPicPr>
                <p:cNvPr id="85" name="圖片 84">
                  <a:extLst>
                    <a:ext uri="{FF2B5EF4-FFF2-40B4-BE49-F238E27FC236}">
                      <a16:creationId xmlns:a16="http://schemas.microsoft.com/office/drawing/2014/main" id="{F08F39F3-3BFF-4FD1-814F-128E7C8365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07558" y="4338633"/>
                  <a:ext cx="2276476" cy="590549"/>
                </a:xfrm>
                <a:prstGeom prst="rect">
                  <a:avLst/>
                </a:prstGeom>
              </p:spPr>
            </p:pic>
          </p:grpSp>
          <p:pic>
            <p:nvPicPr>
              <p:cNvPr id="72" name="圖片 71">
                <a:extLst>
                  <a:ext uri="{FF2B5EF4-FFF2-40B4-BE49-F238E27FC236}">
                    <a16:creationId xmlns:a16="http://schemas.microsoft.com/office/drawing/2014/main" id="{6E22B0AA-7E22-4E30-93FF-6E34F2BFB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58701" y="1147262"/>
                <a:ext cx="3120450" cy="666575"/>
              </a:xfrm>
              <a:prstGeom prst="rect">
                <a:avLst/>
              </a:prstGeom>
            </p:spPr>
          </p:pic>
        </p:grpSp>
        <p:pic>
          <p:nvPicPr>
            <p:cNvPr id="69" name="圖片 68">
              <a:extLst>
                <a:ext uri="{FF2B5EF4-FFF2-40B4-BE49-F238E27FC236}">
                  <a16:creationId xmlns:a16="http://schemas.microsoft.com/office/drawing/2014/main" id="{BC56E084-6525-4A79-A92F-64524F3BD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99462" l="0" r="100000">
                          <a14:foregroundMark x1="25926" y1="69355" x2="25926" y2="69355"/>
                          <a14:foregroundMark x1="25926" y1="69355" x2="25926" y2="69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6" t="9245" r="5406" b="22724"/>
            <a:stretch/>
          </p:blipFill>
          <p:spPr>
            <a:xfrm>
              <a:off x="971329" y="3219415"/>
              <a:ext cx="984229" cy="563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534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id="{ACDA13C5-06BB-4715-8190-217F5B0B9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76" y="1484125"/>
            <a:ext cx="10715625" cy="4686300"/>
          </a:xfrm>
          <a:prstGeom prst="rect">
            <a:avLst/>
          </a:prstGeom>
        </p:spPr>
      </p:pic>
      <p:sp>
        <p:nvSpPr>
          <p:cNvPr id="17" name="圓角矩形 16"/>
          <p:cNvSpPr>
            <a:spLocks noChangeArrowheads="1"/>
          </p:cNvSpPr>
          <p:nvPr/>
        </p:nvSpPr>
        <p:spPr bwMode="auto">
          <a:xfrm>
            <a:off x="382776" y="2458980"/>
            <a:ext cx="957883" cy="2194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9B6A598-62F1-174E-913F-1E91BBBFD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567" y="4262877"/>
            <a:ext cx="3937689" cy="25305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標題 7">
            <a:extLst>
              <a:ext uri="{FF2B5EF4-FFF2-40B4-BE49-F238E27FC236}">
                <a16:creationId xmlns:a16="http://schemas.microsoft.com/office/drawing/2014/main" id="{6A600E23-22A0-4E76-982A-9F5D91DCD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6.7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上傳新案送審文件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0416818C-06D5-4912-B8F2-888FBCD6D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776" y="844135"/>
            <a:ext cx="10391016" cy="685522"/>
          </a:xfrm>
        </p:spPr>
        <p:txBody>
          <a:bodyPr/>
          <a:lstStyle/>
          <a:p>
            <a:r>
              <a:rPr lang="zh-TW" altLang="en-US" dirty="0"/>
              <a:t>送審前，可自行新增多個檔案於同一表單類別或可刪除、搬移檔案。</a:t>
            </a:r>
          </a:p>
        </p:txBody>
      </p:sp>
      <p:pic>
        <p:nvPicPr>
          <p:cNvPr id="24" name="圖形 23" descr="游標 以實心填滿">
            <a:extLst>
              <a:ext uri="{FF2B5EF4-FFF2-40B4-BE49-F238E27FC236}">
                <a16:creationId xmlns:a16="http://schemas.microsoft.com/office/drawing/2014/main" id="{4239A3F5-CF37-404B-963D-E3FFD253A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3599" y="2512143"/>
            <a:ext cx="591847" cy="591847"/>
          </a:xfrm>
          <a:prstGeom prst="rect">
            <a:avLst/>
          </a:prstGeom>
        </p:spPr>
      </p:pic>
      <p:sp>
        <p:nvSpPr>
          <p:cNvPr id="25" name="圓角矩形 16">
            <a:extLst>
              <a:ext uri="{FF2B5EF4-FFF2-40B4-BE49-F238E27FC236}">
                <a16:creationId xmlns:a16="http://schemas.microsoft.com/office/drawing/2014/main" id="{82540BC9-272F-41EB-8F39-66254A26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75" y="3056150"/>
            <a:ext cx="1383169" cy="26230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圖說文字: 直線加上框線和強調線 25">
            <a:extLst>
              <a:ext uri="{FF2B5EF4-FFF2-40B4-BE49-F238E27FC236}">
                <a16:creationId xmlns:a16="http://schemas.microsoft.com/office/drawing/2014/main" id="{28DC8F08-3F60-4FA3-B78E-BFF96391A2D9}"/>
              </a:ext>
            </a:extLst>
          </p:cNvPr>
          <p:cNvSpPr/>
          <p:nvPr/>
        </p:nvSpPr>
        <p:spPr>
          <a:xfrm>
            <a:off x="1340659" y="3539545"/>
            <a:ext cx="2240842" cy="1080120"/>
          </a:xfrm>
          <a:prstGeom prst="accentBorderCallout1">
            <a:avLst>
              <a:gd name="adj1" fmla="val 18750"/>
              <a:gd name="adj2" fmla="val -8333"/>
              <a:gd name="adj3" fmla="val -20392"/>
              <a:gd name="adj4" fmla="val -2224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下載文件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連結可連至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IRB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網頁下載各類文件格式</a:t>
            </a:r>
          </a:p>
        </p:txBody>
      </p:sp>
      <p:sp>
        <p:nvSpPr>
          <p:cNvPr id="27" name="圓角矩形 16">
            <a:extLst>
              <a:ext uri="{FF2B5EF4-FFF2-40B4-BE49-F238E27FC236}">
                <a16:creationId xmlns:a16="http://schemas.microsoft.com/office/drawing/2014/main" id="{5DBBFF16-218E-4512-AD5D-FDECC9C2E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753" y="4872704"/>
            <a:ext cx="568917" cy="2844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圖說文字: 直線加上框線和強調線 27">
            <a:extLst>
              <a:ext uri="{FF2B5EF4-FFF2-40B4-BE49-F238E27FC236}">
                <a16:creationId xmlns:a16="http://schemas.microsoft.com/office/drawing/2014/main" id="{049E50F7-765C-4CDF-846C-27B6E1829DB6}"/>
              </a:ext>
            </a:extLst>
          </p:cNvPr>
          <p:cNvSpPr/>
          <p:nvPr/>
        </p:nvSpPr>
        <p:spPr>
          <a:xfrm>
            <a:off x="3412974" y="5259213"/>
            <a:ext cx="1941612" cy="834082"/>
          </a:xfrm>
          <a:prstGeom prst="accentBorderCallout1">
            <a:avLst>
              <a:gd name="adj1" fmla="val 18750"/>
              <a:gd name="adj2" fmla="val -8333"/>
              <a:gd name="adj3" fmla="val -23345"/>
              <a:gd name="adj4" fmla="val -3695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點選迴紋針圖示進行上傳作業</a:t>
            </a:r>
          </a:p>
        </p:txBody>
      </p:sp>
      <p:sp>
        <p:nvSpPr>
          <p:cNvPr id="29" name="圓角矩形 16">
            <a:extLst>
              <a:ext uri="{FF2B5EF4-FFF2-40B4-BE49-F238E27FC236}">
                <a16:creationId xmlns:a16="http://schemas.microsoft.com/office/drawing/2014/main" id="{FECD8D3C-7F14-49A0-8628-30D859CC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352" y="5231631"/>
            <a:ext cx="828000" cy="2844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圖說文字: 直線加上框線和強調線 29">
            <a:extLst>
              <a:ext uri="{FF2B5EF4-FFF2-40B4-BE49-F238E27FC236}">
                <a16:creationId xmlns:a16="http://schemas.microsoft.com/office/drawing/2014/main" id="{4D37AD3B-BB74-474D-899C-3935A99AF244}"/>
              </a:ext>
            </a:extLst>
          </p:cNvPr>
          <p:cNvSpPr/>
          <p:nvPr/>
        </p:nvSpPr>
        <p:spPr>
          <a:xfrm>
            <a:off x="8503193" y="5927527"/>
            <a:ext cx="2753980" cy="834082"/>
          </a:xfrm>
          <a:prstGeom prst="accentBorderCallout1">
            <a:avLst>
              <a:gd name="adj1" fmla="val 18750"/>
              <a:gd name="adj2" fmla="val -8333"/>
              <a:gd name="adj3" fmla="val -41192"/>
              <a:gd name="adj4" fmla="val -4853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選擇欲上傳的文件，儲存後將顯示於文件列表中</a:t>
            </a:r>
          </a:p>
        </p:txBody>
      </p:sp>
      <p:sp>
        <p:nvSpPr>
          <p:cNvPr id="31" name="圓角矩形 16">
            <a:extLst>
              <a:ext uri="{FF2B5EF4-FFF2-40B4-BE49-F238E27FC236}">
                <a16:creationId xmlns:a16="http://schemas.microsoft.com/office/drawing/2014/main" id="{5711A52F-CEA3-4DD5-B345-5C9B13FEE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256" y="3795118"/>
            <a:ext cx="7306544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3" name="接點: 肘形 32">
            <a:extLst>
              <a:ext uri="{FF2B5EF4-FFF2-40B4-BE49-F238E27FC236}">
                <a16:creationId xmlns:a16="http://schemas.microsoft.com/office/drawing/2014/main" id="{DAF24828-1093-48A7-8844-3983F6AEA20D}"/>
              </a:ext>
            </a:extLst>
          </p:cNvPr>
          <p:cNvCxnSpPr>
            <a:cxnSpLocks/>
            <a:endCxn id="31" idx="3"/>
          </p:cNvCxnSpPr>
          <p:nvPr/>
        </p:nvCxnSpPr>
        <p:spPr>
          <a:xfrm flipV="1">
            <a:off x="7554352" y="3921118"/>
            <a:ext cx="3418448" cy="1452758"/>
          </a:xfrm>
          <a:prstGeom prst="bentConnector3">
            <a:avLst>
              <a:gd name="adj1" fmla="val 10668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6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ctr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6.8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送出申請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1D96B17-C905-4870-8D36-492B0D824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43" y="694293"/>
            <a:ext cx="11116235" cy="685522"/>
          </a:xfrm>
        </p:spPr>
        <p:txBody>
          <a:bodyPr/>
          <a:lstStyle/>
          <a:p>
            <a:r>
              <a:rPr lang="zh-TW" altLang="en-US" dirty="0"/>
              <a:t>完成申請書及送審文件上傳後，有</a:t>
            </a:r>
            <a:r>
              <a:rPr lang="en-US" altLang="zh-TW" u="sng" dirty="0">
                <a:solidFill>
                  <a:srgbClr val="FF0000"/>
                </a:solidFill>
              </a:rPr>
              <a:t>3</a:t>
            </a:r>
            <a:r>
              <a:rPr lang="zh-TW" altLang="en-US" u="sng" dirty="0">
                <a:solidFill>
                  <a:srgbClr val="FF0000"/>
                </a:solidFill>
              </a:rPr>
              <a:t>種</a:t>
            </a:r>
            <a:r>
              <a:rPr lang="zh-TW" altLang="en-US" dirty="0"/>
              <a:t>方式可送出申請。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082A7BC-8167-4EB8-9A7F-3CBA21C2D3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" t="24474" r="24090"/>
          <a:stretch/>
        </p:blipFill>
        <p:spPr>
          <a:xfrm>
            <a:off x="703899" y="1403831"/>
            <a:ext cx="8323143" cy="3420936"/>
          </a:xfrm>
        </p:spPr>
      </p:pic>
      <p:sp>
        <p:nvSpPr>
          <p:cNvPr id="12" name="圓角矩形 16">
            <a:extLst>
              <a:ext uri="{FF2B5EF4-FFF2-40B4-BE49-F238E27FC236}">
                <a16:creationId xmlns:a16="http://schemas.microsoft.com/office/drawing/2014/main" id="{3CCC7C84-5008-4C31-96BD-BE90246F6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79" y="1725330"/>
            <a:ext cx="957883" cy="2194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形 12" descr="游標 以實心填滿">
            <a:extLst>
              <a:ext uri="{FF2B5EF4-FFF2-40B4-BE49-F238E27FC236}">
                <a16:creationId xmlns:a16="http://schemas.microsoft.com/office/drawing/2014/main" id="{B056FEA2-0033-4BE5-B223-E45519711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4218" y="1725330"/>
            <a:ext cx="591847" cy="591847"/>
          </a:xfrm>
          <a:prstGeom prst="rect">
            <a:avLst/>
          </a:prstGeom>
        </p:spPr>
      </p:pic>
      <p:sp>
        <p:nvSpPr>
          <p:cNvPr id="14" name="圓角矩形 16">
            <a:extLst>
              <a:ext uri="{FF2B5EF4-FFF2-40B4-BE49-F238E27FC236}">
                <a16:creationId xmlns:a16="http://schemas.microsoft.com/office/drawing/2014/main" id="{16810919-F6D6-44B5-9336-2C80544C1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178" y="2560032"/>
            <a:ext cx="828000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形 14" descr="游標 以實心填滿">
            <a:extLst>
              <a:ext uri="{FF2B5EF4-FFF2-40B4-BE49-F238E27FC236}">
                <a16:creationId xmlns:a16="http://schemas.microsoft.com/office/drawing/2014/main" id="{290EE35F-5C8D-4D19-9612-15CBC4BDA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3254" y="2659733"/>
            <a:ext cx="591847" cy="591847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5196FD50-15CF-4025-B5CF-CB2DC73AC5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468"/>
          <a:stretch/>
        </p:blipFill>
        <p:spPr>
          <a:xfrm>
            <a:off x="1095153" y="3164870"/>
            <a:ext cx="9153525" cy="2757466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29664C64-80B8-4E9A-B658-B6D761D75C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" r="7920" b="47717"/>
          <a:stretch/>
        </p:blipFill>
        <p:spPr>
          <a:xfrm>
            <a:off x="2526454" y="4811706"/>
            <a:ext cx="9393404" cy="1658299"/>
          </a:xfrm>
          <a:prstGeom prst="rect">
            <a:avLst/>
          </a:prstGeom>
        </p:spPr>
      </p:pic>
      <p:sp>
        <p:nvSpPr>
          <p:cNvPr id="21" name="圓角矩形 16">
            <a:extLst>
              <a:ext uri="{FF2B5EF4-FFF2-40B4-BE49-F238E27FC236}">
                <a16:creationId xmlns:a16="http://schemas.microsoft.com/office/drawing/2014/main" id="{01C0F1B7-114A-4263-AEE4-BB8BF82F9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25" y="4321804"/>
            <a:ext cx="756000" cy="2194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圓角矩形 16">
            <a:extLst>
              <a:ext uri="{FF2B5EF4-FFF2-40B4-BE49-F238E27FC236}">
                <a16:creationId xmlns:a16="http://schemas.microsoft.com/office/drawing/2014/main" id="{00965E83-6965-4082-9663-20AF4AC3E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086" y="5771386"/>
            <a:ext cx="957883" cy="2194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角矩形 16">
            <a:extLst>
              <a:ext uri="{FF2B5EF4-FFF2-40B4-BE49-F238E27FC236}">
                <a16:creationId xmlns:a16="http://schemas.microsoft.com/office/drawing/2014/main" id="{3EDD7178-4C5B-4799-BC78-D11C4813E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270" y="3797310"/>
            <a:ext cx="627874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圓角矩形 16">
            <a:extLst>
              <a:ext uri="{FF2B5EF4-FFF2-40B4-BE49-F238E27FC236}">
                <a16:creationId xmlns:a16="http://schemas.microsoft.com/office/drawing/2014/main" id="{8CA8F212-0E41-4CDF-AB46-8F483E191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050" y="5687918"/>
            <a:ext cx="627874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圖形 24" descr="游標 以實心填滿">
            <a:extLst>
              <a:ext uri="{FF2B5EF4-FFF2-40B4-BE49-F238E27FC236}">
                <a16:creationId xmlns:a16="http://schemas.microsoft.com/office/drawing/2014/main" id="{E702B1A6-1729-4D5F-9F17-46F8532FC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4026" y="4372096"/>
            <a:ext cx="591847" cy="591847"/>
          </a:xfrm>
          <a:prstGeom prst="rect">
            <a:avLst/>
          </a:prstGeom>
        </p:spPr>
      </p:pic>
      <p:pic>
        <p:nvPicPr>
          <p:cNvPr id="26" name="圖形 25" descr="游標 以實心填滿">
            <a:extLst>
              <a:ext uri="{FF2B5EF4-FFF2-40B4-BE49-F238E27FC236}">
                <a16:creationId xmlns:a16="http://schemas.microsoft.com/office/drawing/2014/main" id="{ED453797-103E-445A-917F-DB60DB99E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8624" y="5812842"/>
            <a:ext cx="591847" cy="591847"/>
          </a:xfrm>
          <a:prstGeom prst="rect">
            <a:avLst/>
          </a:prstGeom>
        </p:spPr>
      </p:pic>
      <p:sp>
        <p:nvSpPr>
          <p:cNvPr id="8" name="十二邊形 7">
            <a:extLst>
              <a:ext uri="{FF2B5EF4-FFF2-40B4-BE49-F238E27FC236}">
                <a16:creationId xmlns:a16="http://schemas.microsoft.com/office/drawing/2014/main" id="{AEA97B2C-430E-4355-AE3F-302800312865}"/>
              </a:ext>
            </a:extLst>
          </p:cNvPr>
          <p:cNvSpPr/>
          <p:nvPr/>
        </p:nvSpPr>
        <p:spPr>
          <a:xfrm>
            <a:off x="334736" y="1721952"/>
            <a:ext cx="317073" cy="342556"/>
          </a:xfrm>
          <a:prstGeom prst="dodec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1</a:t>
            </a:r>
            <a:endParaRPr lang="zh-TW" altLang="en-US" b="1" dirty="0"/>
          </a:p>
        </p:txBody>
      </p:sp>
      <p:sp>
        <p:nvSpPr>
          <p:cNvPr id="28" name="十二邊形 27">
            <a:extLst>
              <a:ext uri="{FF2B5EF4-FFF2-40B4-BE49-F238E27FC236}">
                <a16:creationId xmlns:a16="http://schemas.microsoft.com/office/drawing/2014/main" id="{16BC2360-C3AF-4E86-8AA2-082DA3597185}"/>
              </a:ext>
            </a:extLst>
          </p:cNvPr>
          <p:cNvSpPr/>
          <p:nvPr/>
        </p:nvSpPr>
        <p:spPr>
          <a:xfrm>
            <a:off x="688871" y="4260269"/>
            <a:ext cx="317073" cy="342556"/>
          </a:xfrm>
          <a:prstGeom prst="dodec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endParaRPr lang="zh-TW" altLang="en-US" b="1" dirty="0"/>
          </a:p>
        </p:txBody>
      </p:sp>
      <p:sp>
        <p:nvSpPr>
          <p:cNvPr id="29" name="十二邊形 28">
            <a:extLst>
              <a:ext uri="{FF2B5EF4-FFF2-40B4-BE49-F238E27FC236}">
                <a16:creationId xmlns:a16="http://schemas.microsoft.com/office/drawing/2014/main" id="{FAD15EE7-ECB1-41E5-A5E4-50AC396A8DEA}"/>
              </a:ext>
            </a:extLst>
          </p:cNvPr>
          <p:cNvSpPr/>
          <p:nvPr/>
        </p:nvSpPr>
        <p:spPr>
          <a:xfrm>
            <a:off x="1972026" y="5782107"/>
            <a:ext cx="317073" cy="342556"/>
          </a:xfrm>
          <a:prstGeom prst="dodec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3</a:t>
            </a:r>
            <a:endParaRPr lang="zh-TW" altLang="en-US" b="1" dirty="0"/>
          </a:p>
        </p:txBody>
      </p:sp>
      <p:pic>
        <p:nvPicPr>
          <p:cNvPr id="30" name="圖形 29" descr="游標 以實心填滿">
            <a:extLst>
              <a:ext uri="{FF2B5EF4-FFF2-40B4-BE49-F238E27FC236}">
                <a16:creationId xmlns:a16="http://schemas.microsoft.com/office/drawing/2014/main" id="{0B49264D-ACC3-47E3-AAA5-0BB5420E0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8080" y="3905211"/>
            <a:ext cx="591847" cy="591847"/>
          </a:xfrm>
          <a:prstGeom prst="rect">
            <a:avLst/>
          </a:prstGeom>
        </p:spPr>
      </p:pic>
      <p:pic>
        <p:nvPicPr>
          <p:cNvPr id="31" name="圖形 30" descr="游標 以實心填滿">
            <a:extLst>
              <a:ext uri="{FF2B5EF4-FFF2-40B4-BE49-F238E27FC236}">
                <a16:creationId xmlns:a16="http://schemas.microsoft.com/office/drawing/2014/main" id="{4A4743DF-A87B-43FD-852C-95B9CF99A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3968" y="5802773"/>
            <a:ext cx="591847" cy="59184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7CD67CF8-EA30-425B-BD4F-BAAD4820C109}"/>
              </a:ext>
            </a:extLst>
          </p:cNvPr>
          <p:cNvSpPr/>
          <p:nvPr/>
        </p:nvSpPr>
        <p:spPr>
          <a:xfrm>
            <a:off x="7902712" y="1892511"/>
            <a:ext cx="3620568" cy="2166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</a:t>
            </a:r>
            <a:r>
              <a:rPr lang="zh-TW" altLang="en-US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計畫主持人</a:t>
            </a:r>
            <a:r>
              <a:rPr lang="en-US" altLang="zh-TW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(PI)</a:t>
            </a:r>
            <a:r>
              <a:rPr lang="zh-TW" altLang="en-US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可點選「送出申請」。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協助編輯的授權使用者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(AU)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可點選「送出預檢」預先檢查是否有遺漏項目。</a:t>
            </a:r>
          </a:p>
        </p:txBody>
      </p:sp>
      <p:sp>
        <p:nvSpPr>
          <p:cNvPr id="32" name="圓角矩形 16">
            <a:extLst>
              <a:ext uri="{FF2B5EF4-FFF2-40B4-BE49-F238E27FC236}">
                <a16:creationId xmlns:a16="http://schemas.microsoft.com/office/drawing/2014/main" id="{7788D6AD-E4B4-4499-A102-9DA409725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461" y="3791515"/>
            <a:ext cx="648000" cy="288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圓角矩形 16">
            <a:extLst>
              <a:ext uri="{FF2B5EF4-FFF2-40B4-BE49-F238E27FC236}">
                <a16:creationId xmlns:a16="http://schemas.microsoft.com/office/drawing/2014/main" id="{07530087-D362-4DD8-B446-AD4E3CA33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116" y="5665385"/>
            <a:ext cx="648000" cy="288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圓角矩形 16">
            <a:extLst>
              <a:ext uri="{FF2B5EF4-FFF2-40B4-BE49-F238E27FC236}">
                <a16:creationId xmlns:a16="http://schemas.microsoft.com/office/drawing/2014/main" id="{CB39A608-A924-473C-97D4-678BF31B8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420" y="3230314"/>
            <a:ext cx="1038653" cy="288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31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32" grpId="0" animBg="1"/>
      <p:bldP spid="33" grpId="0" animBg="1"/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>
            <a:extLst>
              <a:ext uri="{FF2B5EF4-FFF2-40B4-BE49-F238E27FC236}">
                <a16:creationId xmlns:a16="http://schemas.microsoft.com/office/drawing/2014/main" id="{9D7DDC48-2AB8-4875-A667-AD5CD3A95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6.9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確認是否送出成功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41DF45CA-3ACE-49E9-BFD7-1F6CCDDFE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054" y="687258"/>
            <a:ext cx="10061294" cy="685522"/>
          </a:xfrm>
        </p:spPr>
        <p:txBody>
          <a:bodyPr/>
          <a:lstStyle/>
          <a:p>
            <a:r>
              <a:rPr lang="zh-TW" altLang="en-US" dirty="0"/>
              <a:t>申請書及文件皆齊全時，才能成功送出。</a:t>
            </a:r>
          </a:p>
        </p:txBody>
      </p:sp>
      <p:sp>
        <p:nvSpPr>
          <p:cNvPr id="11" name="圓角矩形 10"/>
          <p:cNvSpPr>
            <a:spLocks noChangeArrowheads="1"/>
          </p:cNvSpPr>
          <p:nvPr/>
        </p:nvSpPr>
        <p:spPr bwMode="auto">
          <a:xfrm>
            <a:off x="4556851" y="5824836"/>
            <a:ext cx="1418803" cy="576064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22AA73F9-7627-444A-B792-3381550B6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229" y="4454745"/>
            <a:ext cx="625093" cy="762523"/>
          </a:xfrm>
          <a:prstGeom prst="downArrow">
            <a:avLst>
              <a:gd name="adj1" fmla="val 50000"/>
              <a:gd name="adj2" fmla="val 49444"/>
            </a:avLst>
          </a:prstGeom>
          <a:solidFill>
            <a:srgbClr val="CCFFCC"/>
          </a:solidFill>
          <a:ln w="19050">
            <a:solidFill>
              <a:srgbClr val="99FF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E0D0881-71B0-4A6C-B4ED-2C3D953106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2"/>
          <a:stretch/>
        </p:blipFill>
        <p:spPr>
          <a:xfrm>
            <a:off x="0" y="1187588"/>
            <a:ext cx="5672920" cy="2867025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66BC685-01EB-4597-8D47-784D774752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52" t="27662"/>
          <a:stretch/>
        </p:blipFill>
        <p:spPr>
          <a:xfrm>
            <a:off x="0" y="4212221"/>
            <a:ext cx="6259538" cy="240468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419D2107-7C2D-411A-BDBC-C9F09F2BE4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387"/>
          <a:stretch/>
        </p:blipFill>
        <p:spPr>
          <a:xfrm>
            <a:off x="5009494" y="1848848"/>
            <a:ext cx="7154161" cy="4200525"/>
          </a:xfrm>
          <a:prstGeom prst="rect">
            <a:avLst/>
          </a:prstGeom>
        </p:spPr>
      </p:pic>
      <p:sp>
        <p:nvSpPr>
          <p:cNvPr id="20" name="AutoShape 6">
            <a:extLst>
              <a:ext uri="{FF2B5EF4-FFF2-40B4-BE49-F238E27FC236}">
                <a16:creationId xmlns:a16="http://schemas.microsoft.com/office/drawing/2014/main" id="{898214CE-6EE6-4E30-AEE6-62DD984FA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02" y="1530388"/>
            <a:ext cx="3448390" cy="1278849"/>
          </a:xfrm>
          <a:prstGeom prst="wedgeRoundRectCallout">
            <a:avLst>
              <a:gd name="adj1" fmla="val -73040"/>
              <a:gd name="adj2" fmla="val 4288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送出申請或預檢後，系統會依據申請書填寫內容檢查必填項目和應備文件是否齊全。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5"/>
          <p:cNvSpPr txBox="1">
            <a:spLocks noChangeArrowheads="1"/>
          </p:cNvSpPr>
          <p:nvPr/>
        </p:nvSpPr>
        <p:spPr bwMode="auto">
          <a:xfrm>
            <a:off x="2322329" y="5141104"/>
            <a:ext cx="298331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4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可留言給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IRB/REC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承辦人員並按下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完成案件申請。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16">
            <a:extLst>
              <a:ext uri="{FF2B5EF4-FFF2-40B4-BE49-F238E27FC236}">
                <a16:creationId xmlns:a16="http://schemas.microsoft.com/office/drawing/2014/main" id="{B739729C-547A-4C69-8D1E-2852B734A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336" y="6245843"/>
            <a:ext cx="432000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形 21" descr="游標 以實心填滿">
            <a:extLst>
              <a:ext uri="{FF2B5EF4-FFF2-40B4-BE49-F238E27FC236}">
                <a16:creationId xmlns:a16="http://schemas.microsoft.com/office/drawing/2014/main" id="{DBE3C242-6067-4493-9BC0-808F9EB58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0605" y="6328143"/>
            <a:ext cx="591847" cy="591847"/>
          </a:xfrm>
          <a:prstGeom prst="rect">
            <a:avLst/>
          </a:prstGeom>
        </p:spPr>
      </p:pic>
      <p:sp>
        <p:nvSpPr>
          <p:cNvPr id="23" name="箭號: 向下 22">
            <a:extLst>
              <a:ext uri="{FF2B5EF4-FFF2-40B4-BE49-F238E27FC236}">
                <a16:creationId xmlns:a16="http://schemas.microsoft.com/office/drawing/2014/main" id="{4D56DB4C-06C8-4203-B049-C7F0082F8217}"/>
              </a:ext>
            </a:extLst>
          </p:cNvPr>
          <p:cNvSpPr/>
          <p:nvPr/>
        </p:nvSpPr>
        <p:spPr>
          <a:xfrm>
            <a:off x="3129769" y="3852716"/>
            <a:ext cx="575991" cy="691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16">
            <a:extLst>
              <a:ext uri="{FF2B5EF4-FFF2-40B4-BE49-F238E27FC236}">
                <a16:creationId xmlns:a16="http://schemas.microsoft.com/office/drawing/2014/main" id="{6DB8B76F-FCD4-4341-A47C-4B9B0C6A8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522" y="3780577"/>
            <a:ext cx="1345148" cy="31295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08B1B81-1BDC-46F3-8966-C4DD5E311625}"/>
              </a:ext>
            </a:extLst>
          </p:cNvPr>
          <p:cNvSpPr/>
          <p:nvPr/>
        </p:nvSpPr>
        <p:spPr>
          <a:xfrm>
            <a:off x="8504857" y="4163162"/>
            <a:ext cx="3620568" cy="14119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請確認</a:t>
            </a:r>
            <a:r>
              <a:rPr lang="zh-TW" altLang="en-US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申請案送出階段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的狀態應顯示為：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並加註當天日期。</a:t>
            </a:r>
          </a:p>
        </p:txBody>
      </p:sp>
    </p:spTree>
    <p:extLst>
      <p:ext uri="{BB962C8B-B14F-4D97-AF65-F5344CB8AC3E}">
        <p14:creationId xmlns:p14="http://schemas.microsoft.com/office/powerpoint/2010/main" val="5866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  <p:bldP spid="21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6A1E650D-0315-4583-B31A-6EF391B665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33455" y="1950193"/>
            <a:ext cx="7940423" cy="4363545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1278CB2F-87ED-4076-9B54-A16E9082A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6.10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新案送出成功通知信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ACF29EDA-7B76-49AC-AD7F-87A162225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3455" y="1008365"/>
            <a:ext cx="9110006" cy="685522"/>
          </a:xfrm>
        </p:spPr>
        <p:txBody>
          <a:bodyPr/>
          <a:lstStyle/>
          <a:p>
            <a:r>
              <a:rPr lang="zh-TW" altLang="en-US" dirty="0"/>
              <a:t>案件送出後，系統會自動發送通知信給計畫主持人</a:t>
            </a:r>
            <a:r>
              <a:rPr lang="en-US" altLang="zh-TW" dirty="0"/>
              <a:t>(PI)</a:t>
            </a:r>
            <a:r>
              <a:rPr lang="zh-TW" altLang="en-US" dirty="0"/>
              <a:t>、計畫聯絡人</a:t>
            </a:r>
            <a:r>
              <a:rPr lang="en-US" altLang="zh-TW" dirty="0"/>
              <a:t>(RC)</a:t>
            </a:r>
            <a:r>
              <a:rPr lang="zh-TW" altLang="en-US" dirty="0"/>
              <a:t>和</a:t>
            </a:r>
            <a:r>
              <a:rPr lang="en-US" altLang="zh-TW" dirty="0"/>
              <a:t>IRB</a:t>
            </a:r>
            <a:r>
              <a:rPr lang="zh-TW" altLang="en-US" dirty="0"/>
              <a:t>承辦人</a:t>
            </a:r>
            <a:r>
              <a:rPr lang="en-US" altLang="zh-TW" dirty="0"/>
              <a:t>(PC)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850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51A793F-D91F-4046-B330-A7D32F328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03" y="1702038"/>
            <a:ext cx="690772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帳號申請</a:t>
            </a: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2.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帳號登入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3.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主畫面功能介紹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4.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個人資料管理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5.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帳號管理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6.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線上申請新案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/>
              <a:t>7.   </a:t>
            </a:r>
            <a:r>
              <a:rPr lang="zh-TW" altLang="en-US" b="1" dirty="0"/>
              <a:t>顯著利益申報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8.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查看計畫狀態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9.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與計畫相關之各類通報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10.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資訊安全注意事項</a:t>
            </a:r>
          </a:p>
        </p:txBody>
      </p:sp>
    </p:spTree>
    <p:extLst>
      <p:ext uri="{BB962C8B-B14F-4D97-AF65-F5344CB8AC3E}">
        <p14:creationId xmlns:p14="http://schemas.microsoft.com/office/powerpoint/2010/main" val="4171464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414" y="1581804"/>
            <a:ext cx="7670436" cy="527619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77661" y="6506021"/>
            <a:ext cx="7920880" cy="288032"/>
          </a:xfrm>
          <a:prstGeom prst="rect">
            <a:avLst/>
          </a:prstGeom>
          <a:noFill/>
          <a:ln w="28575">
            <a:solidFill>
              <a:srgbClr val="FF2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0700923-E607-4DE8-91D6-CBAE02BF1457}"/>
              </a:ext>
            </a:extLst>
          </p:cNvPr>
          <p:cNvSpPr/>
          <p:nvPr/>
        </p:nvSpPr>
        <p:spPr>
          <a:xfrm>
            <a:off x="2583712" y="2194848"/>
            <a:ext cx="518868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FCDC702-A7E4-48AD-A545-6576B43B54AC}"/>
              </a:ext>
            </a:extLst>
          </p:cNvPr>
          <p:cNvSpPr/>
          <p:nvPr/>
        </p:nvSpPr>
        <p:spPr>
          <a:xfrm>
            <a:off x="3633725" y="1635544"/>
            <a:ext cx="1404000" cy="330572"/>
          </a:xfrm>
          <a:prstGeom prst="rect">
            <a:avLst/>
          </a:prstGeom>
          <a:noFill/>
          <a:ln w="28575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4C319F0-1F10-4106-BF43-C7BDD9AB2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40" y="146861"/>
            <a:ext cx="11660259" cy="509506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7.1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收到需完成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顯著利益申報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通知信件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8413957-5962-4A63-A0C5-0CF202E8F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741" y="874962"/>
            <a:ext cx="10356000" cy="685522"/>
          </a:xfrm>
        </p:spPr>
        <p:txBody>
          <a:bodyPr/>
          <a:lstStyle/>
          <a:p>
            <a:r>
              <a:rPr lang="zh-TW" altLang="en-US" dirty="0"/>
              <a:t>當</a:t>
            </a:r>
            <a:r>
              <a:rPr lang="en-US" altLang="zh-TW" dirty="0"/>
              <a:t>PI</a:t>
            </a:r>
            <a:r>
              <a:rPr lang="zh-TW" altLang="en-US" dirty="0"/>
              <a:t>送出</a:t>
            </a:r>
            <a:r>
              <a:rPr lang="zh-TW" altLang="en-US" dirty="0">
                <a:solidFill>
                  <a:srgbClr val="FF0000"/>
                </a:solidFill>
              </a:rPr>
              <a:t>新案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00"/>
                </a:solidFill>
              </a:rPr>
              <a:t>持續審查案</a:t>
            </a:r>
            <a:r>
              <a:rPr lang="zh-TW" altLang="en-US" dirty="0"/>
              <a:t>後，尚未填寫</a:t>
            </a:r>
            <a:r>
              <a:rPr lang="en-US" altLang="zh-TW" dirty="0"/>
              <a:t>COI</a:t>
            </a:r>
            <a:r>
              <a:rPr lang="zh-TW" altLang="en-US" dirty="0"/>
              <a:t>之共</a:t>
            </a:r>
            <a:r>
              <a:rPr lang="en-US" altLang="zh-TW" dirty="0"/>
              <a:t>/</a:t>
            </a:r>
            <a:r>
              <a:rPr lang="zh-TW" altLang="en-US" dirty="0"/>
              <a:t>協同主持人會收到系統自動寄發之提醒申報通知信件。</a:t>
            </a:r>
          </a:p>
        </p:txBody>
      </p:sp>
      <p:sp>
        <p:nvSpPr>
          <p:cNvPr id="12" name="圖說文字: 直線加上框線和強調線 11">
            <a:extLst>
              <a:ext uri="{FF2B5EF4-FFF2-40B4-BE49-F238E27FC236}">
                <a16:creationId xmlns:a16="http://schemas.microsoft.com/office/drawing/2014/main" id="{A97708B4-39AF-4C60-B5D7-ADBB03CBB54A}"/>
              </a:ext>
            </a:extLst>
          </p:cNvPr>
          <p:cNvSpPr/>
          <p:nvPr/>
        </p:nvSpPr>
        <p:spPr>
          <a:xfrm>
            <a:off x="9382205" y="5321173"/>
            <a:ext cx="2483730" cy="695020"/>
          </a:xfrm>
          <a:prstGeom prst="accentBorderCallout1">
            <a:avLst>
              <a:gd name="adj1" fmla="val 18750"/>
              <a:gd name="adj2" fmla="val -8333"/>
              <a:gd name="adj3" fmla="val 172472"/>
              <a:gd name="adj4" fmla="val -7903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點選下方連結，登入後可進入填寫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COI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畫面。</a:t>
            </a:r>
          </a:p>
        </p:txBody>
      </p:sp>
    </p:spTree>
    <p:extLst>
      <p:ext uri="{BB962C8B-B14F-4D97-AF65-F5344CB8AC3E}">
        <p14:creationId xmlns:p14="http://schemas.microsoft.com/office/powerpoint/2010/main" val="5164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1523741C-373B-4C62-BF0E-E34F5DE83C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3" b="11732"/>
          <a:stretch/>
        </p:blipFill>
        <p:spPr>
          <a:xfrm>
            <a:off x="202021" y="1790693"/>
            <a:ext cx="10763250" cy="4737704"/>
          </a:xfrm>
          <a:prstGeom prst="rect">
            <a:avLst/>
          </a:prstGeom>
        </p:spPr>
      </p:pic>
      <p:sp>
        <p:nvSpPr>
          <p:cNvPr id="6" name="直線圖說文字 1 5"/>
          <p:cNvSpPr/>
          <p:nvPr/>
        </p:nvSpPr>
        <p:spPr>
          <a:xfrm>
            <a:off x="3603665" y="2603071"/>
            <a:ext cx="3096344" cy="879748"/>
          </a:xfrm>
          <a:prstGeom prst="borderCallout1">
            <a:avLst>
              <a:gd name="adj1" fmla="val 104393"/>
              <a:gd name="adj2" fmla="val 62849"/>
              <a:gd name="adj3" fmla="val 125396"/>
              <a:gd name="adj4" fmla="val 7836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點選此頁籤會呈現此角色下，所有需填寫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COI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的案件列表。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698AC99-69A9-4E55-9FF0-689C28B41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40" y="146861"/>
            <a:ext cx="11660260" cy="509506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7.2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由首頁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顯著利益申報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頁籤進入填寫</a:t>
            </a:r>
          </a:p>
        </p:txBody>
      </p:sp>
      <p:sp>
        <p:nvSpPr>
          <p:cNvPr id="14" name="圓角矩形 16">
            <a:extLst>
              <a:ext uri="{FF2B5EF4-FFF2-40B4-BE49-F238E27FC236}">
                <a16:creationId xmlns:a16="http://schemas.microsoft.com/office/drawing/2014/main" id="{3C4982E0-3254-436F-8E4A-BA719C281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009" y="3757730"/>
            <a:ext cx="864000" cy="31295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21DE3EC-798B-4AB8-9369-74D1A27967FF}"/>
              </a:ext>
            </a:extLst>
          </p:cNvPr>
          <p:cNvSpPr/>
          <p:nvPr/>
        </p:nvSpPr>
        <p:spPr>
          <a:xfrm>
            <a:off x="4599475" y="5069845"/>
            <a:ext cx="6697093" cy="1561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系統預設必須申報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COI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的人員包含：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計畫主持人、共同主持人、協同主持人</a:t>
            </a:r>
            <a:r>
              <a:rPr lang="zh-TW" altLang="en-US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請登入帳號後選擇相應的角色至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顯著利益申報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頁籤填寫。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若已申報過的案件將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示在此列表中。</a:t>
            </a:r>
          </a:p>
        </p:txBody>
      </p:sp>
      <p:sp>
        <p:nvSpPr>
          <p:cNvPr id="16" name="圓角矩形 16">
            <a:extLst>
              <a:ext uri="{FF2B5EF4-FFF2-40B4-BE49-F238E27FC236}">
                <a16:creationId xmlns:a16="http://schemas.microsoft.com/office/drawing/2014/main" id="{DCB2B888-1CC2-4701-AF9D-01D59060A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354" y="4601246"/>
            <a:ext cx="684000" cy="3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形 16" descr="游標 以實心填滿">
            <a:extLst>
              <a:ext uri="{FF2B5EF4-FFF2-40B4-BE49-F238E27FC236}">
                <a16:creationId xmlns:a16="http://schemas.microsoft.com/office/drawing/2014/main" id="{065BA713-09CD-44F0-817B-F3D884E73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1991" y="4731390"/>
            <a:ext cx="591847" cy="591847"/>
          </a:xfrm>
          <a:prstGeom prst="rect">
            <a:avLst/>
          </a:prstGeom>
        </p:spPr>
      </p:pic>
      <p:sp>
        <p:nvSpPr>
          <p:cNvPr id="18" name="文字版面配置區 8">
            <a:extLst>
              <a:ext uri="{FF2B5EF4-FFF2-40B4-BE49-F238E27FC236}">
                <a16:creationId xmlns:a16="http://schemas.microsoft.com/office/drawing/2014/main" id="{2408F918-1AFE-4992-9C3B-7709D3C41B46}"/>
              </a:ext>
            </a:extLst>
          </p:cNvPr>
          <p:cNvSpPr txBox="1">
            <a:spLocks/>
          </p:cNvSpPr>
          <p:nvPr/>
        </p:nvSpPr>
        <p:spPr>
          <a:xfrm>
            <a:off x="467835" y="880769"/>
            <a:ext cx="9944542" cy="685522"/>
          </a:xfrm>
          <a:prstGeom prst="rect">
            <a:avLst/>
          </a:prstGeom>
        </p:spPr>
        <p:txBody>
          <a:bodyPr lIns="0" tIns="0" rIns="0" bIns="0"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zh-TW" altLang="en-US" dirty="0"/>
              <a:t>進入顯著利益申報頁面的方式有兩種：</a:t>
            </a:r>
            <a:r>
              <a:rPr lang="en-US" altLang="zh-TW" dirty="0"/>
              <a:t>1.</a:t>
            </a:r>
            <a:r>
              <a:rPr lang="zh-TW" altLang="en-US" dirty="0"/>
              <a:t>由首頁</a:t>
            </a:r>
            <a:r>
              <a:rPr lang="en-US" altLang="zh-TW" dirty="0"/>
              <a:t>【</a:t>
            </a:r>
            <a:r>
              <a:rPr lang="zh-TW" altLang="en-US" dirty="0"/>
              <a:t>顯著利益申報</a:t>
            </a:r>
            <a:r>
              <a:rPr lang="en-US" altLang="zh-TW" dirty="0"/>
              <a:t>】</a:t>
            </a:r>
            <a:r>
              <a:rPr lang="zh-TW" altLang="en-US" dirty="0"/>
              <a:t>頁籤進入填寫 </a:t>
            </a:r>
            <a:r>
              <a:rPr lang="en-US" altLang="zh-TW" dirty="0"/>
              <a:t>/2.</a:t>
            </a:r>
            <a:r>
              <a:rPr lang="zh-TW" altLang="en-US" dirty="0"/>
              <a:t>由</a:t>
            </a:r>
            <a:r>
              <a:rPr lang="en-US" altLang="zh-TW" dirty="0"/>
              <a:t>【</a:t>
            </a:r>
            <a:r>
              <a:rPr lang="zh-TW" altLang="en-US" dirty="0"/>
              <a:t>案件審查流程選單</a:t>
            </a:r>
            <a:r>
              <a:rPr lang="en-US" altLang="zh-TW" dirty="0"/>
              <a:t>】</a:t>
            </a:r>
            <a:r>
              <a:rPr lang="zh-TW" altLang="en-US" dirty="0"/>
              <a:t>進入填寫。</a:t>
            </a:r>
          </a:p>
        </p:txBody>
      </p:sp>
    </p:spTree>
    <p:extLst>
      <p:ext uri="{BB962C8B-B14F-4D97-AF65-F5344CB8AC3E}">
        <p14:creationId xmlns:p14="http://schemas.microsoft.com/office/powerpoint/2010/main" val="24816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ED91EF-252E-49F5-93E0-78FE97F61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41" y="146861"/>
            <a:ext cx="11660258" cy="509506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7.3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案件審查流程選單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進入填寫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1053CD2-4489-43C3-99DF-B23343BE3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636"/>
            <a:ext cx="9191625" cy="22479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52BDCE2-63A2-499F-A69F-00E4009E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2878877"/>
            <a:ext cx="10810875" cy="23336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5FC4190-EE58-4BDC-8D60-3ED5E948A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442"/>
          <a:stretch/>
        </p:blipFill>
        <p:spPr>
          <a:xfrm>
            <a:off x="5362574" y="3903256"/>
            <a:ext cx="6829425" cy="2561339"/>
          </a:xfrm>
          <a:prstGeom prst="rect">
            <a:avLst/>
          </a:prstGeom>
        </p:spPr>
      </p:pic>
      <p:sp>
        <p:nvSpPr>
          <p:cNvPr id="9" name="圓角矩形 16">
            <a:extLst>
              <a:ext uri="{FF2B5EF4-FFF2-40B4-BE49-F238E27FC236}">
                <a16:creationId xmlns:a16="http://schemas.microsoft.com/office/drawing/2014/main" id="{7FAEA2AB-80F2-4FF8-8D79-87E0C23A4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168" y="2465905"/>
            <a:ext cx="1698933" cy="3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16">
            <a:extLst>
              <a:ext uri="{FF2B5EF4-FFF2-40B4-BE49-F238E27FC236}">
                <a16:creationId xmlns:a16="http://schemas.microsoft.com/office/drawing/2014/main" id="{704FFD38-7919-4BBF-A3C8-D1F8557FB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894" y="4045689"/>
            <a:ext cx="1698933" cy="3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6">
            <a:extLst>
              <a:ext uri="{FF2B5EF4-FFF2-40B4-BE49-F238E27FC236}">
                <a16:creationId xmlns:a16="http://schemas.microsoft.com/office/drawing/2014/main" id="{BD88DF6E-80C8-4930-9FFF-2897D8088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574" y="4424860"/>
            <a:ext cx="985063" cy="30663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形 11" descr="游標 以實心填滿">
            <a:extLst>
              <a:ext uri="{FF2B5EF4-FFF2-40B4-BE49-F238E27FC236}">
                <a16:creationId xmlns:a16="http://schemas.microsoft.com/office/drawing/2014/main" id="{D4F3704D-BBBD-4D11-862D-2C5EC27E3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9888" y="2582953"/>
            <a:ext cx="591847" cy="591847"/>
          </a:xfrm>
          <a:prstGeom prst="rect">
            <a:avLst/>
          </a:prstGeom>
        </p:spPr>
      </p:pic>
      <p:sp>
        <p:nvSpPr>
          <p:cNvPr id="13" name="圓角矩形 16">
            <a:extLst>
              <a:ext uri="{FF2B5EF4-FFF2-40B4-BE49-F238E27FC236}">
                <a16:creationId xmlns:a16="http://schemas.microsoft.com/office/drawing/2014/main" id="{A7AC1AD8-DA98-4589-A95A-80F3408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90" y="798976"/>
            <a:ext cx="723015" cy="30663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形 13" descr="游標 以實心填滿">
            <a:extLst>
              <a:ext uri="{FF2B5EF4-FFF2-40B4-BE49-F238E27FC236}">
                <a16:creationId xmlns:a16="http://schemas.microsoft.com/office/drawing/2014/main" id="{F3A773A1-57B2-4AD2-AC21-3B8642F29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5980" y="4139643"/>
            <a:ext cx="591847" cy="591847"/>
          </a:xfrm>
          <a:prstGeom prst="rect">
            <a:avLst/>
          </a:prstGeom>
        </p:spPr>
      </p:pic>
      <p:pic>
        <p:nvPicPr>
          <p:cNvPr id="15" name="圖形 14" descr="游標 以實心填滿">
            <a:extLst>
              <a:ext uri="{FF2B5EF4-FFF2-40B4-BE49-F238E27FC236}">
                <a16:creationId xmlns:a16="http://schemas.microsoft.com/office/drawing/2014/main" id="{0D746C07-5AF5-4AAE-A4FC-7DEB9FE57A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01070" y="4474766"/>
            <a:ext cx="591847" cy="5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>
            <a:extLst>
              <a:ext uri="{FF2B5EF4-FFF2-40B4-BE49-F238E27FC236}">
                <a16:creationId xmlns:a16="http://schemas.microsoft.com/office/drawing/2014/main" id="{3A4DDAC2-7374-4659-B876-9F55C1974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0" y="712380"/>
            <a:ext cx="11238458" cy="61137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50295" y="1313329"/>
            <a:ext cx="9584013" cy="1273738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69463" y="1433683"/>
            <a:ext cx="2025852" cy="4412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案件基本資訊</a:t>
            </a:r>
          </a:p>
        </p:txBody>
      </p:sp>
      <p:sp>
        <p:nvSpPr>
          <p:cNvPr id="6" name="矩形 5"/>
          <p:cNvSpPr/>
          <p:nvPr/>
        </p:nvSpPr>
        <p:spPr>
          <a:xfrm>
            <a:off x="2580824" y="1036893"/>
            <a:ext cx="2196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58048" y="3033102"/>
            <a:ext cx="7509238" cy="1039169"/>
          </a:xfrm>
          <a:prstGeom prst="rect">
            <a:avLst/>
          </a:prstGeom>
          <a:noFill/>
          <a:ln w="19050">
            <a:solidFill>
              <a:srgbClr val="FF26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A302D3DF-62A8-4CDA-A6CF-AFAF17739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266" y="3271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zh-TW" altLang="zh-TW">
                <a:latin typeface="Arial" panose="020B0604020202020204" pitchFamily="34" charset="0"/>
              </a:rPr>
            </a:br>
            <a:endParaRPr lang="zh-TW" altLang="zh-TW">
              <a:latin typeface="Arial" panose="020B0604020202020204" pitchFamily="34" charset="0"/>
            </a:endParaRPr>
          </a:p>
        </p:txBody>
      </p:sp>
      <p:sp>
        <p:nvSpPr>
          <p:cNvPr id="12" name="直線圖說文字 1 5">
            <a:extLst>
              <a:ext uri="{FF2B5EF4-FFF2-40B4-BE49-F238E27FC236}">
                <a16:creationId xmlns:a16="http://schemas.microsoft.com/office/drawing/2014/main" id="{B52D6D4B-3F68-48E5-B0EE-20D0119884C6}"/>
              </a:ext>
            </a:extLst>
          </p:cNvPr>
          <p:cNvSpPr/>
          <p:nvPr/>
        </p:nvSpPr>
        <p:spPr>
          <a:xfrm>
            <a:off x="68802" y="3721126"/>
            <a:ext cx="1659229" cy="936104"/>
          </a:xfrm>
          <a:prstGeom prst="borderCallout1">
            <a:avLst>
              <a:gd name="adj1" fmla="val 5621"/>
              <a:gd name="adj2" fmla="val 104409"/>
              <a:gd name="adj3" fmla="val -11568"/>
              <a:gd name="adj4" fmla="val 11789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潛在之試驗機構財務利益衝突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必填。</a:t>
            </a:r>
          </a:p>
        </p:txBody>
      </p:sp>
      <p:sp>
        <p:nvSpPr>
          <p:cNvPr id="9" name="標題 8">
            <a:extLst>
              <a:ext uri="{FF2B5EF4-FFF2-40B4-BE49-F238E27FC236}">
                <a16:creationId xmlns:a16="http://schemas.microsoft.com/office/drawing/2014/main" id="{5B15C776-41BC-4BEB-9C36-B81D54F87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7.4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填寫顯著利益申報資料</a:t>
            </a:r>
          </a:p>
        </p:txBody>
      </p:sp>
      <p:sp>
        <p:nvSpPr>
          <p:cNvPr id="16" name="圖說文字: 直線加上框線和強調線 15">
            <a:extLst>
              <a:ext uri="{FF2B5EF4-FFF2-40B4-BE49-F238E27FC236}">
                <a16:creationId xmlns:a16="http://schemas.microsoft.com/office/drawing/2014/main" id="{ED3F831E-2002-481E-B9E2-B2BB6961DAE4}"/>
              </a:ext>
            </a:extLst>
          </p:cNvPr>
          <p:cNvSpPr/>
          <p:nvPr/>
        </p:nvSpPr>
        <p:spPr>
          <a:xfrm>
            <a:off x="5890361" y="853792"/>
            <a:ext cx="2349873" cy="695020"/>
          </a:xfrm>
          <a:prstGeom prst="accentBorderCallout1">
            <a:avLst>
              <a:gd name="adj1" fmla="val 18750"/>
              <a:gd name="adj2" fmla="val -8333"/>
              <a:gd name="adj3" fmla="val 43967"/>
              <a:gd name="adj4" fmla="val -4736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點選此連結，另開視窗呈現申報說明內容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7B5DDA6-0D37-404C-8F13-10AE09A8A198}"/>
              </a:ext>
            </a:extLst>
          </p:cNvPr>
          <p:cNvSpPr/>
          <p:nvPr/>
        </p:nvSpPr>
        <p:spPr>
          <a:xfrm>
            <a:off x="3828377" y="2624501"/>
            <a:ext cx="2848872" cy="310085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5A4072F3-C452-42AB-9C9F-048FAAB124B8}"/>
              </a:ext>
            </a:extLst>
          </p:cNvPr>
          <p:cNvGrpSpPr/>
          <p:nvPr/>
        </p:nvGrpSpPr>
        <p:grpSpPr>
          <a:xfrm flipH="1">
            <a:off x="6677247" y="2707421"/>
            <a:ext cx="2914815" cy="1210475"/>
            <a:chOff x="1011378" y="2777461"/>
            <a:chExt cx="308170" cy="1688600"/>
          </a:xfrm>
        </p:grpSpPr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1DC37A66-C6FA-4A99-83C0-FE59D81822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1378" y="4466060"/>
              <a:ext cx="3235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肘形接點 16">
              <a:extLst>
                <a:ext uri="{FF2B5EF4-FFF2-40B4-BE49-F238E27FC236}">
                  <a16:creationId xmlns:a16="http://schemas.microsoft.com/office/drawing/2014/main" id="{010CB9E5-3CD8-47F6-9956-EAD7A91F2F04}"/>
                </a:ext>
              </a:extLst>
            </p:cNvPr>
            <p:cNvCxnSpPr/>
            <p:nvPr/>
          </p:nvCxnSpPr>
          <p:spPr>
            <a:xfrm rot="16200000">
              <a:off x="321164" y="3467677"/>
              <a:ext cx="1688600" cy="308168"/>
            </a:xfrm>
            <a:prstGeom prst="bentConnector3">
              <a:avLst>
                <a:gd name="adj1" fmla="val 100191"/>
              </a:avLst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圓角矩形 16">
            <a:extLst>
              <a:ext uri="{FF2B5EF4-FFF2-40B4-BE49-F238E27FC236}">
                <a16:creationId xmlns:a16="http://schemas.microsoft.com/office/drawing/2014/main" id="{AF89B5C5-C469-4588-998B-26C1AC26C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91" y="1205425"/>
            <a:ext cx="795527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FFD0FB7-7401-483D-96DC-4AB925FB387C}"/>
              </a:ext>
            </a:extLst>
          </p:cNvPr>
          <p:cNvSpPr/>
          <p:nvPr/>
        </p:nvSpPr>
        <p:spPr>
          <a:xfrm>
            <a:off x="1895345" y="5124895"/>
            <a:ext cx="7509238" cy="1701206"/>
          </a:xfrm>
          <a:prstGeom prst="rect">
            <a:avLst/>
          </a:prstGeom>
          <a:noFill/>
          <a:ln w="19050">
            <a:solidFill>
              <a:srgbClr val="FF26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4A64C92A-6B81-4B5E-BDA8-C6D7D481036B}"/>
              </a:ext>
            </a:extLst>
          </p:cNvPr>
          <p:cNvGrpSpPr/>
          <p:nvPr/>
        </p:nvGrpSpPr>
        <p:grpSpPr>
          <a:xfrm flipH="1">
            <a:off x="6687878" y="2707420"/>
            <a:ext cx="3008265" cy="2638861"/>
            <a:chOff x="1011378" y="2777461"/>
            <a:chExt cx="308170" cy="1688600"/>
          </a:xfrm>
        </p:grpSpPr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7D89553C-F4B7-481F-887D-2F547573F4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1378" y="4466060"/>
              <a:ext cx="3235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肘形接點 16">
              <a:extLst>
                <a:ext uri="{FF2B5EF4-FFF2-40B4-BE49-F238E27FC236}">
                  <a16:creationId xmlns:a16="http://schemas.microsoft.com/office/drawing/2014/main" id="{3CB2A1A5-CFF8-4277-807D-BF145437152D}"/>
                </a:ext>
              </a:extLst>
            </p:cNvPr>
            <p:cNvCxnSpPr/>
            <p:nvPr/>
          </p:nvCxnSpPr>
          <p:spPr>
            <a:xfrm rot="16200000">
              <a:off x="321164" y="3467677"/>
              <a:ext cx="1688600" cy="308168"/>
            </a:xfrm>
            <a:prstGeom prst="bentConnector3">
              <a:avLst>
                <a:gd name="adj1" fmla="val 100191"/>
              </a:avLst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24E0A7D9-25B2-4BE0-B12B-0175778958E4}"/>
              </a:ext>
            </a:extLst>
          </p:cNvPr>
          <p:cNvSpPr txBox="1"/>
          <p:nvPr/>
        </p:nvSpPr>
        <p:spPr>
          <a:xfrm>
            <a:off x="8122508" y="2798561"/>
            <a:ext cx="3322668" cy="92333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申報表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有填寫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有顯著利益者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，需填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顯著財務利益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非財務關係評估暨處置計畫說明表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39062" y="4521650"/>
            <a:ext cx="2520280" cy="7082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顯著財務利益暨非財務關係申報表填寫區域</a:t>
            </a:r>
          </a:p>
        </p:txBody>
      </p:sp>
    </p:spTree>
    <p:extLst>
      <p:ext uri="{BB962C8B-B14F-4D97-AF65-F5344CB8AC3E}">
        <p14:creationId xmlns:p14="http://schemas.microsoft.com/office/powerpoint/2010/main" val="297100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2" grpId="0" animBg="1"/>
      <p:bldP spid="17" grpId="0" animBg="1"/>
      <p:bldP spid="22" grpId="0" animBg="1"/>
      <p:bldP spid="2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514A16DF-8CAD-47FC-9B5D-9D33F2CAF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355" y="839412"/>
            <a:ext cx="10061294" cy="685522"/>
          </a:xfrm>
        </p:spPr>
        <p:txBody>
          <a:bodyPr/>
          <a:lstStyle/>
          <a:p>
            <a:r>
              <a:rPr lang="zh-TW" altLang="en-US" dirty="0"/>
              <a:t>可由案件送審文件頁面連結項目</a:t>
            </a:r>
            <a:r>
              <a:rPr lang="en-US" altLang="zh-TW" dirty="0"/>
              <a:t>17</a:t>
            </a:r>
            <a:r>
              <a:rPr lang="zh-TW" altLang="en-US" dirty="0"/>
              <a:t>，點選     圖示。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8D958BD3-1D7A-4C81-980E-1F1BF0B289BD}"/>
              </a:ext>
            </a:extLst>
          </p:cNvPr>
          <p:cNvGrpSpPr/>
          <p:nvPr/>
        </p:nvGrpSpPr>
        <p:grpSpPr>
          <a:xfrm>
            <a:off x="1945670" y="1684238"/>
            <a:ext cx="8326794" cy="4920188"/>
            <a:chOff x="267711" y="1597770"/>
            <a:chExt cx="8574537" cy="5273728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1BF41122-A393-4D0A-B3D7-28EAB8532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711" y="2172206"/>
              <a:ext cx="8574537" cy="4699292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35749BE1-2108-42A3-936E-7C393EF1A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715"/>
            <a:stretch/>
          </p:blipFill>
          <p:spPr>
            <a:xfrm>
              <a:off x="267711" y="1597770"/>
              <a:ext cx="8574537" cy="574417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973" y="942527"/>
            <a:ext cx="378320" cy="440893"/>
          </a:xfrm>
          <a:prstGeom prst="rect">
            <a:avLst/>
          </a:prstGeom>
        </p:spPr>
      </p:pic>
      <p:sp>
        <p:nvSpPr>
          <p:cNvPr id="11" name="標題 10">
            <a:extLst>
              <a:ext uri="{FF2B5EF4-FFF2-40B4-BE49-F238E27FC236}">
                <a16:creationId xmlns:a16="http://schemas.microsoft.com/office/drawing/2014/main" id="{0F305FF4-9E5C-442F-AC3C-595DB9ACCA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7.5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檢視填寫過的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COI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6AB25E1-2455-4044-AFB3-55252EB8DB9F}"/>
              </a:ext>
            </a:extLst>
          </p:cNvPr>
          <p:cNvSpPr/>
          <p:nvPr/>
        </p:nvSpPr>
        <p:spPr>
          <a:xfrm>
            <a:off x="2453232" y="5598261"/>
            <a:ext cx="5287269" cy="5154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90DDCF71-E029-4F22-8168-41997CA5268E}"/>
              </a:ext>
            </a:extLst>
          </p:cNvPr>
          <p:cNvGrpSpPr/>
          <p:nvPr/>
        </p:nvGrpSpPr>
        <p:grpSpPr>
          <a:xfrm>
            <a:off x="8592929" y="3663809"/>
            <a:ext cx="3306801" cy="1652469"/>
            <a:chOff x="8016873" y="1686153"/>
            <a:chExt cx="3306801" cy="1652469"/>
          </a:xfrm>
        </p:grpSpPr>
        <p:sp>
          <p:nvSpPr>
            <p:cNvPr id="16" name="圖說文字: 直線加上框線和強調線 15">
              <a:extLst>
                <a:ext uri="{FF2B5EF4-FFF2-40B4-BE49-F238E27FC236}">
                  <a16:creationId xmlns:a16="http://schemas.microsoft.com/office/drawing/2014/main" id="{2B6701CC-17CC-41E9-B499-4CE07B39560D}"/>
                </a:ext>
              </a:extLst>
            </p:cNvPr>
            <p:cNvSpPr/>
            <p:nvPr/>
          </p:nvSpPr>
          <p:spPr>
            <a:xfrm>
              <a:off x="8016873" y="1686153"/>
              <a:ext cx="3306801" cy="1652469"/>
            </a:xfrm>
            <a:prstGeom prst="accentBorderCallout1">
              <a:avLst>
                <a:gd name="adj1" fmla="val 18750"/>
                <a:gd name="adj2" fmla="val -8333"/>
                <a:gd name="adj3" fmla="val 114101"/>
                <a:gd name="adj4" fmla="val -7051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有填寫的人員，會在前方欄位呈現     圖示。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顯示紅字表示有顯著利益，有加填處置說明表。</a:t>
              </a:r>
              <a:endPara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後方顯示之日期為申報時間。</a:t>
              </a:r>
            </a:p>
          </p:txBody>
        </p:sp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02793FEA-8F43-4937-B0C6-FC79ADA0C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12632" y="2151004"/>
              <a:ext cx="236780" cy="20718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083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51A793F-D91F-4046-B330-A7D32F328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03" y="1702038"/>
            <a:ext cx="690772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/>
              <a:t>1.   </a:t>
            </a:r>
            <a:r>
              <a:rPr lang="zh-TW" altLang="en-US" b="1" dirty="0"/>
              <a:t>帳號申請</a:t>
            </a:r>
            <a:r>
              <a:rPr lang="en-US" altLang="zh-TW" b="1" dirty="0"/>
              <a:t> </a:t>
            </a:r>
            <a:br>
              <a:rPr lang="en-US" altLang="zh-TW" b="1" dirty="0"/>
            </a:br>
            <a:r>
              <a:rPr lang="en-US" altLang="zh-TW" b="1" dirty="0"/>
              <a:t>2.   </a:t>
            </a:r>
            <a:r>
              <a:rPr lang="zh-TW" altLang="en-US" b="1" dirty="0"/>
              <a:t>帳號登入</a:t>
            </a:r>
            <a:br>
              <a:rPr lang="en-US" altLang="zh-TW" b="1" dirty="0"/>
            </a:br>
            <a:r>
              <a:rPr lang="en-US" altLang="zh-TW" b="1" dirty="0"/>
              <a:t>3.   </a:t>
            </a:r>
            <a:r>
              <a:rPr lang="zh-TW" altLang="en-US" b="1" dirty="0"/>
              <a:t>主畫面功能介紹</a:t>
            </a:r>
            <a:br>
              <a:rPr lang="en-US" altLang="zh-TW" b="1" dirty="0"/>
            </a:br>
            <a:r>
              <a:rPr lang="en-US" altLang="zh-TW" b="1" dirty="0"/>
              <a:t>4.   </a:t>
            </a:r>
            <a:r>
              <a:rPr lang="zh-TW" altLang="en-US" b="1" dirty="0"/>
              <a:t>個人資料管理</a:t>
            </a:r>
            <a:br>
              <a:rPr lang="en-US" altLang="zh-TW" b="1" dirty="0"/>
            </a:br>
            <a:r>
              <a:rPr lang="en-US" altLang="zh-TW" b="1" dirty="0"/>
              <a:t>5.   </a:t>
            </a:r>
            <a:r>
              <a:rPr lang="zh-TW" altLang="en-US" b="1" dirty="0"/>
              <a:t>帳號管理</a:t>
            </a:r>
            <a:br>
              <a:rPr lang="en-US" altLang="zh-TW" b="1" dirty="0"/>
            </a:br>
            <a:r>
              <a:rPr lang="en-US" altLang="zh-TW" b="1" dirty="0"/>
              <a:t>6.   </a:t>
            </a:r>
            <a:r>
              <a:rPr lang="zh-TW" altLang="en-US" b="1" dirty="0"/>
              <a:t>線上申請新案</a:t>
            </a:r>
            <a:br>
              <a:rPr lang="en-US" altLang="zh-TW" b="1" dirty="0"/>
            </a:br>
            <a:r>
              <a:rPr lang="en-US" altLang="zh-TW" b="1" dirty="0"/>
              <a:t>7.   </a:t>
            </a:r>
            <a:r>
              <a:rPr lang="zh-TW" altLang="en-US" b="1" dirty="0"/>
              <a:t>顯著利益申報</a:t>
            </a:r>
            <a:br>
              <a:rPr lang="en-US" altLang="zh-TW" b="1" dirty="0"/>
            </a:br>
            <a:r>
              <a:rPr lang="en-US" altLang="zh-TW" b="1" dirty="0"/>
              <a:t>8.   </a:t>
            </a:r>
            <a:r>
              <a:rPr lang="zh-TW" altLang="en-US" b="1" dirty="0"/>
              <a:t>查看計畫狀態</a:t>
            </a:r>
            <a:br>
              <a:rPr lang="en-US" altLang="zh-TW" b="1" dirty="0"/>
            </a:br>
            <a:r>
              <a:rPr lang="en-US" altLang="zh-TW" b="1" dirty="0"/>
              <a:t>9.   </a:t>
            </a:r>
            <a:r>
              <a:rPr lang="zh-TW" altLang="en-US" b="1" dirty="0"/>
              <a:t>與計畫相關之各類通報</a:t>
            </a:r>
            <a:br>
              <a:rPr lang="en-US" altLang="zh-TW" b="1" dirty="0"/>
            </a:br>
            <a:r>
              <a:rPr lang="en-US" altLang="zh-TW" b="1" dirty="0"/>
              <a:t>10. </a:t>
            </a:r>
            <a:r>
              <a:rPr lang="zh-TW" altLang="en-US" b="1" dirty="0"/>
              <a:t>資訊安全注意事項</a:t>
            </a:r>
          </a:p>
        </p:txBody>
      </p:sp>
    </p:spTree>
    <p:extLst>
      <p:ext uri="{BB962C8B-B14F-4D97-AF65-F5344CB8AC3E}">
        <p14:creationId xmlns:p14="http://schemas.microsoft.com/office/powerpoint/2010/main" val="3366223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51A793F-D91F-4046-B330-A7D32F328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03" y="1702038"/>
            <a:ext cx="690772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帳號申請</a:t>
            </a: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2.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帳號登入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3.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主畫面功能介紹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4.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個人資料管理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5.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帳號管理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6.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線上申請新案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7.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顯著利益申報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/>
              <a:t>8.   </a:t>
            </a:r>
            <a:r>
              <a:rPr lang="zh-TW" altLang="en-US" b="1" dirty="0"/>
              <a:t>查看計畫狀態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9.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與計畫相關之各類通報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10.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資訊安全注意事項</a:t>
            </a:r>
          </a:p>
        </p:txBody>
      </p:sp>
    </p:spTree>
    <p:extLst>
      <p:ext uri="{BB962C8B-B14F-4D97-AF65-F5344CB8AC3E}">
        <p14:creationId xmlns:p14="http://schemas.microsoft.com/office/powerpoint/2010/main" val="1323954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6EDF021-C728-4359-9799-B54BE1732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10" y="784113"/>
            <a:ext cx="10782300" cy="5495925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531740" y="146861"/>
            <a:ext cx="11660259" cy="509506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8.1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於首頁計畫列表或搜尋功能選擇案件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2E6BE80-2A1C-A182-C63E-CB58C5B1C3E2}"/>
              </a:ext>
            </a:extLst>
          </p:cNvPr>
          <p:cNvSpPr/>
          <p:nvPr/>
        </p:nvSpPr>
        <p:spPr>
          <a:xfrm>
            <a:off x="2662539" y="4514822"/>
            <a:ext cx="931266" cy="344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8594B15-FB15-DCD5-9C46-75453AA121A9}"/>
              </a:ext>
            </a:extLst>
          </p:cNvPr>
          <p:cNvSpPr/>
          <p:nvPr/>
        </p:nvSpPr>
        <p:spPr>
          <a:xfrm>
            <a:off x="4701699" y="4514822"/>
            <a:ext cx="1679758" cy="344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圖說文字: 直線加上框線和強調線 22">
            <a:extLst>
              <a:ext uri="{FF2B5EF4-FFF2-40B4-BE49-F238E27FC236}">
                <a16:creationId xmlns:a16="http://schemas.microsoft.com/office/drawing/2014/main" id="{A5F3BE52-9515-6A9F-5A87-F57EFD04B2C9}"/>
              </a:ext>
            </a:extLst>
          </p:cNvPr>
          <p:cNvSpPr/>
          <p:nvPr/>
        </p:nvSpPr>
        <p:spPr>
          <a:xfrm>
            <a:off x="3232298" y="5226958"/>
            <a:ext cx="2296632" cy="1053080"/>
          </a:xfrm>
          <a:prstGeom prst="accentBorderCallout1">
            <a:avLst>
              <a:gd name="adj1" fmla="val 32587"/>
              <a:gd name="adj2" fmla="val -6197"/>
              <a:gd name="adj3" fmla="val -41274"/>
              <a:gd name="adj4" fmla="val -1686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案號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計畫中文名稱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可進入計畫案件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頁面</a:t>
            </a: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F12982B2-3D8A-7D66-2DB7-A343329196AE}"/>
              </a:ext>
            </a:extLst>
          </p:cNvPr>
          <p:cNvCxnSpPr>
            <a:cxnSpLocks/>
          </p:cNvCxnSpPr>
          <p:nvPr/>
        </p:nvCxnSpPr>
        <p:spPr>
          <a:xfrm flipV="1">
            <a:off x="5528930" y="4888933"/>
            <a:ext cx="265814" cy="8622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14CAF832-0249-4415-B376-20E288A95C9F}"/>
              </a:ext>
            </a:extLst>
          </p:cNvPr>
          <p:cNvSpPr/>
          <p:nvPr/>
        </p:nvSpPr>
        <p:spPr>
          <a:xfrm>
            <a:off x="1905792" y="2860447"/>
            <a:ext cx="756747" cy="344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28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B600E5-F4CE-03FB-645D-21FC05ED8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8.2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查看案件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頁面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7E59D5-E956-3648-4841-387673583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案件</a:t>
            </a:r>
            <a:r>
              <a:rPr lang="en-US" altLang="zh-TW" dirty="0"/>
              <a:t>【</a:t>
            </a:r>
            <a:r>
              <a:rPr lang="zh-TW" altLang="en-US" dirty="0"/>
              <a:t>狀態</a:t>
            </a:r>
            <a:r>
              <a:rPr lang="en-US" altLang="zh-TW" dirty="0"/>
              <a:t>】</a:t>
            </a:r>
            <a:r>
              <a:rPr lang="zh-TW" altLang="en-US" dirty="0"/>
              <a:t>頁面呈現此計畫所有申請案件之審查進度。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95DF429-6119-8F3F-6857-F0E6104566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35865" y="2367515"/>
            <a:ext cx="10059987" cy="3862869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803EA6D-9AFB-444F-85C6-FD2F4ABAF5CC}"/>
              </a:ext>
            </a:extLst>
          </p:cNvPr>
          <p:cNvSpPr/>
          <p:nvPr/>
        </p:nvSpPr>
        <p:spPr>
          <a:xfrm>
            <a:off x="3672096" y="5110992"/>
            <a:ext cx="1554245" cy="3616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圖說文字: 直線加上框線和強調線 6">
            <a:extLst>
              <a:ext uri="{FF2B5EF4-FFF2-40B4-BE49-F238E27FC236}">
                <a16:creationId xmlns:a16="http://schemas.microsoft.com/office/drawing/2014/main" id="{73BBD3E9-A117-427D-8C8A-C2166BB0A41A}"/>
              </a:ext>
            </a:extLst>
          </p:cNvPr>
          <p:cNvSpPr/>
          <p:nvPr/>
        </p:nvSpPr>
        <p:spPr>
          <a:xfrm>
            <a:off x="67112" y="3791824"/>
            <a:ext cx="3266113" cy="1172504"/>
          </a:xfrm>
          <a:prstGeom prst="accentBorderCallout1">
            <a:avLst>
              <a:gd name="adj1" fmla="val 35476"/>
              <a:gd name="adj2" fmla="val 104508"/>
              <a:gd name="adj3" fmla="val 120966"/>
              <a:gd name="adj4" fmla="val 1099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點選表格左側審查案件連結，可進入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「審查作業流程」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頁面，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查看此通報案件相關資料。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形 7" descr="游標 以實心填滿">
            <a:extLst>
              <a:ext uri="{FF2B5EF4-FFF2-40B4-BE49-F238E27FC236}">
                <a16:creationId xmlns:a16="http://schemas.microsoft.com/office/drawing/2014/main" id="{DD65CB79-6583-4A49-BB3E-62959E40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0811" y="51109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3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8.3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審查階段說明</a:t>
            </a:r>
          </a:p>
        </p:txBody>
      </p:sp>
      <p:sp>
        <p:nvSpPr>
          <p:cNvPr id="12" name="矩形 11"/>
          <p:cNvSpPr/>
          <p:nvPr/>
        </p:nvSpPr>
        <p:spPr>
          <a:xfrm>
            <a:off x="8949649" y="5877272"/>
            <a:ext cx="1753488" cy="54412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5B46E68D-1EA3-47D4-90EF-9F9C427E9FD4}"/>
              </a:ext>
            </a:extLst>
          </p:cNvPr>
          <p:cNvGrpSpPr/>
          <p:nvPr/>
        </p:nvGrpSpPr>
        <p:grpSpPr>
          <a:xfrm>
            <a:off x="1965141" y="2405230"/>
            <a:ext cx="9990428" cy="4181141"/>
            <a:chOff x="1674580" y="2499236"/>
            <a:chExt cx="9990428" cy="4181141"/>
          </a:xfrm>
        </p:grpSpPr>
        <p:graphicFrame>
          <p:nvGraphicFramePr>
            <p:cNvPr id="11" name="資料圖表 10"/>
            <p:cNvGraphicFramePr/>
            <p:nvPr>
              <p:extLst>
                <p:ext uri="{D42A27DB-BD31-4B8C-83A1-F6EECF244321}">
                  <p14:modId xmlns:p14="http://schemas.microsoft.com/office/powerpoint/2010/main" val="1298852713"/>
                </p:ext>
              </p:extLst>
            </p:nvPr>
          </p:nvGraphicFramePr>
          <p:xfrm>
            <a:off x="1674580" y="2499236"/>
            <a:ext cx="8892480" cy="41811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矩形 7"/>
            <p:cNvSpPr/>
            <p:nvPr/>
          </p:nvSpPr>
          <p:spPr>
            <a:xfrm>
              <a:off x="8411067" y="5749818"/>
              <a:ext cx="3253941" cy="799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75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BiauKai"/>
                </a:rPr>
                <a:t>系統</a:t>
              </a:r>
              <a:r>
                <a:rPr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BiauKai"/>
                </a:rPr>
                <a:t>鎖定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BiauKai"/>
                </a:rPr>
                <a:t>此審查項目資訊。</a:t>
              </a:r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38036899-723E-436F-8E53-F409E57991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451"/>
          <a:stretch/>
        </p:blipFill>
        <p:spPr>
          <a:xfrm>
            <a:off x="461473" y="741825"/>
            <a:ext cx="8419566" cy="159067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E30DDB6-5C7A-48D6-8042-AC60B7049AC4}"/>
              </a:ext>
            </a:extLst>
          </p:cNvPr>
          <p:cNvSpPr/>
          <p:nvPr/>
        </p:nvSpPr>
        <p:spPr>
          <a:xfrm>
            <a:off x="2093527" y="1655824"/>
            <a:ext cx="6732000" cy="57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748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>
            <a:extLst>
              <a:ext uri="{FF2B5EF4-FFF2-40B4-BE49-F238E27FC236}">
                <a16:creationId xmlns:a16="http://schemas.microsoft.com/office/drawing/2014/main" id="{6C4FDA9E-3252-46F8-8E3B-B4D4C5D65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6" y="1847810"/>
            <a:ext cx="7274406" cy="395878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B4B82E2-7267-4C01-B4C7-299E04CE9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40" y="146861"/>
            <a:ext cx="11660259" cy="509506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8.4 【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審查作業流程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頁面說明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C6EBA86-A14D-4042-95B4-25A5C4C98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37" y="950866"/>
            <a:ext cx="10061294" cy="685522"/>
          </a:xfrm>
        </p:spPr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審查作業流程</a:t>
            </a:r>
            <a:r>
              <a:rPr lang="en-US" altLang="zh-TW" dirty="0"/>
              <a:t>】</a:t>
            </a:r>
            <a:r>
              <a:rPr lang="zh-TW" altLang="en-US" dirty="0"/>
              <a:t>頁面可進行各階段的「送出」及點選</a:t>
            </a:r>
            <a:r>
              <a:rPr lang="en-US" altLang="zh-TW" dirty="0"/>
              <a:t>[</a:t>
            </a:r>
            <a:r>
              <a:rPr lang="zh-TW" altLang="en-US" dirty="0"/>
              <a:t>申請書</a:t>
            </a:r>
            <a:r>
              <a:rPr lang="en-US" altLang="zh-TW" dirty="0"/>
              <a:t>]</a:t>
            </a:r>
            <a:r>
              <a:rPr lang="zh-TW" altLang="en-US" dirty="0"/>
              <a:t>、</a:t>
            </a:r>
            <a:r>
              <a:rPr lang="en-US" altLang="zh-TW" dirty="0"/>
              <a:t>[</a:t>
            </a:r>
            <a:r>
              <a:rPr lang="zh-TW" altLang="en-US" dirty="0"/>
              <a:t>送審文件</a:t>
            </a:r>
            <a:r>
              <a:rPr lang="en-US" altLang="zh-TW" dirty="0"/>
              <a:t>]</a:t>
            </a:r>
            <a:r>
              <a:rPr lang="zh-TW" altLang="en-US" dirty="0"/>
              <a:t>等頁面連結。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FAC50A2-52F0-48C2-AD09-968E6EDCF432}"/>
              </a:ext>
            </a:extLst>
          </p:cNvPr>
          <p:cNvSpPr/>
          <p:nvPr/>
        </p:nvSpPr>
        <p:spPr>
          <a:xfrm>
            <a:off x="409765" y="3228535"/>
            <a:ext cx="1332000" cy="269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4F6B3D6-3595-426E-B78F-45037C0B5B0D}"/>
              </a:ext>
            </a:extLst>
          </p:cNvPr>
          <p:cNvSpPr/>
          <p:nvPr/>
        </p:nvSpPr>
        <p:spPr>
          <a:xfrm>
            <a:off x="409765" y="3484576"/>
            <a:ext cx="1332000" cy="269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1276C76-A734-461F-A5EE-1D1AB490A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825" y="4056554"/>
            <a:ext cx="8229600" cy="19812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8E33B2F-0CD4-45F2-BE5C-93B2B3537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430" y="5743575"/>
            <a:ext cx="8305800" cy="1114425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4ADD79FF-73CE-4596-A49D-C3B7AE3B915C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1741765" y="3363077"/>
            <a:ext cx="1962060" cy="1478644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31FF1F98-4E6C-45BE-B59A-BD45F4335471}"/>
              </a:ext>
            </a:extLst>
          </p:cNvPr>
          <p:cNvCxnSpPr>
            <a:cxnSpLocks/>
            <a:stCxn id="13" idx="1"/>
            <a:endCxn id="8" idx="3"/>
          </p:cNvCxnSpPr>
          <p:nvPr/>
        </p:nvCxnSpPr>
        <p:spPr>
          <a:xfrm flipH="1" flipV="1">
            <a:off x="1741765" y="3619118"/>
            <a:ext cx="1294665" cy="268167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FABC72BB-4524-4959-8D03-3D88A2469631}"/>
              </a:ext>
            </a:extLst>
          </p:cNvPr>
          <p:cNvSpPr/>
          <p:nvPr/>
        </p:nvSpPr>
        <p:spPr>
          <a:xfrm>
            <a:off x="9579372" y="5308311"/>
            <a:ext cx="2520280" cy="9477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PTMS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會自動記錄各項動作歷程。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D214CA8-015C-43CD-AFBA-A070CDF77A51}"/>
              </a:ext>
            </a:extLst>
          </p:cNvPr>
          <p:cNvSpPr/>
          <p:nvPr/>
        </p:nvSpPr>
        <p:spPr>
          <a:xfrm>
            <a:off x="8488176" y="5877275"/>
            <a:ext cx="1753488" cy="54412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直線圖說文字 1 (加上框線和強調線) 22">
            <a:extLst>
              <a:ext uri="{FF2B5EF4-FFF2-40B4-BE49-F238E27FC236}">
                <a16:creationId xmlns:a16="http://schemas.microsoft.com/office/drawing/2014/main" id="{B90AA88E-E8A9-4366-9AF4-F23F43A30762}"/>
              </a:ext>
            </a:extLst>
          </p:cNvPr>
          <p:cNvSpPr/>
          <p:nvPr/>
        </p:nvSpPr>
        <p:spPr bwMode="auto">
          <a:xfrm>
            <a:off x="5742818" y="1585003"/>
            <a:ext cx="4119110" cy="903700"/>
          </a:xfrm>
          <a:prstGeom prst="accentBorderCallout1">
            <a:avLst>
              <a:gd name="adj1" fmla="val 24940"/>
              <a:gd name="adj2" fmla="val -2612"/>
              <a:gd name="adj3" fmla="val 239218"/>
              <a:gd name="adj4" fmla="val -11083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｛計畫主持人待辦｝狀態下，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若完成回覆，可按下「送出」鍵，系統將自動將狀態轉為｛承辦人員待辦｝。</a:t>
            </a:r>
          </a:p>
        </p:txBody>
      </p:sp>
      <p:sp>
        <p:nvSpPr>
          <p:cNvPr id="28" name="直線圖說文字 1 (加上框線和強調線) 24">
            <a:extLst>
              <a:ext uri="{FF2B5EF4-FFF2-40B4-BE49-F238E27FC236}">
                <a16:creationId xmlns:a16="http://schemas.microsoft.com/office/drawing/2014/main" id="{93099CF6-5E61-4B63-826F-2F792BBEBA9C}"/>
              </a:ext>
            </a:extLst>
          </p:cNvPr>
          <p:cNvSpPr/>
          <p:nvPr/>
        </p:nvSpPr>
        <p:spPr bwMode="auto">
          <a:xfrm>
            <a:off x="7610202" y="2634813"/>
            <a:ext cx="3732028" cy="626701"/>
          </a:xfrm>
          <a:prstGeom prst="accentBorderCallout1">
            <a:avLst>
              <a:gd name="adj1" fmla="val 21845"/>
              <a:gd name="adj2" fmla="val -3373"/>
              <a:gd name="adj3" fmla="val 173363"/>
              <a:gd name="adj4" fmla="val -17406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PC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檢核資料時若要求補件，內容皆會呈現於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檢視行政審查意見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圓角矩形圖說文字 25">
            <a:extLst>
              <a:ext uri="{FF2B5EF4-FFF2-40B4-BE49-F238E27FC236}">
                <a16:creationId xmlns:a16="http://schemas.microsoft.com/office/drawing/2014/main" id="{24333ED2-8F48-443B-868E-97BBEA6515DF}"/>
              </a:ext>
            </a:extLst>
          </p:cNvPr>
          <p:cNvSpPr/>
          <p:nvPr/>
        </p:nvSpPr>
        <p:spPr bwMode="auto">
          <a:xfrm>
            <a:off x="92348" y="4832948"/>
            <a:ext cx="2044796" cy="919401"/>
          </a:xfrm>
          <a:prstGeom prst="wedgeRoundRectCallout">
            <a:avLst>
              <a:gd name="adj1" fmla="val -1149"/>
              <a:gd name="adj2" fmla="val -121727"/>
              <a:gd name="adj3" fmla="val 16667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此審查項目的</a:t>
            </a:r>
            <a:r>
              <a:rPr lang="zh-TW" altLang="en-US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申請書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送審文件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歷程記錄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之連結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94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8" grpId="0" animBg="1"/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51A793F-D91F-4046-B330-A7D32F328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03" y="1595708"/>
            <a:ext cx="690772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帳號申請</a:t>
            </a: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2.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帳號登入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3.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主畫面功能介紹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4.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個人資料管理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5.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帳號管理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6.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線上申請新案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7.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顯著利益申報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8.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查看計畫狀態</a:t>
            </a:r>
            <a:br>
              <a:rPr lang="en-US" altLang="zh-TW" b="1" dirty="0"/>
            </a:br>
            <a:r>
              <a:rPr lang="en-US" altLang="zh-TW" b="1" dirty="0"/>
              <a:t>9. </a:t>
            </a:r>
            <a:r>
              <a:rPr lang="zh-TW" altLang="en-US" b="1" dirty="0"/>
              <a:t>與計畫相關之各類通報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10.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資訊安全注意事項</a:t>
            </a:r>
          </a:p>
        </p:txBody>
      </p:sp>
    </p:spTree>
    <p:extLst>
      <p:ext uri="{BB962C8B-B14F-4D97-AF65-F5344CB8AC3E}">
        <p14:creationId xmlns:p14="http://schemas.microsoft.com/office/powerpoint/2010/main" val="1912821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12EC063-F83A-4F9F-B964-5C2A4EF54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40"/>
          <a:stretch/>
        </p:blipFill>
        <p:spPr>
          <a:xfrm>
            <a:off x="1326476" y="1448494"/>
            <a:ext cx="10856816" cy="41654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1740" y="146861"/>
            <a:ext cx="11660259" cy="509506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9.1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於案件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頁面提出與本案相關之通報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22F7D15-A6EA-47F9-BFA2-3E6B549D0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4941" y="896225"/>
            <a:ext cx="10061294" cy="685522"/>
          </a:xfrm>
        </p:spPr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各類型審查案流程皆與「新案審查」相同。</a:t>
            </a: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1326476" y="3599550"/>
            <a:ext cx="1927093" cy="17167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B570BD1-911E-4145-9F9C-E95C607ABD16}"/>
              </a:ext>
            </a:extLst>
          </p:cNvPr>
          <p:cNvSpPr/>
          <p:nvPr/>
        </p:nvSpPr>
        <p:spPr>
          <a:xfrm>
            <a:off x="268133" y="5514626"/>
            <a:ext cx="4792965" cy="12284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計畫主持人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(PI)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可提出申請。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新案通過後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才會出現上述通報申請之連結。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結案審查只能申請一次。</a:t>
            </a:r>
          </a:p>
        </p:txBody>
      </p:sp>
    </p:spTree>
    <p:extLst>
      <p:ext uri="{BB962C8B-B14F-4D97-AF65-F5344CB8AC3E}">
        <p14:creationId xmlns:p14="http://schemas.microsoft.com/office/powerpoint/2010/main" val="320577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044C33-B3FA-4360-85BA-3661F49C9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40" y="146861"/>
            <a:ext cx="11660259" cy="509506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9.2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提供上傳至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ClinicalTrials.gov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XML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檔案功能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C6A6C82-6D7A-486A-B857-8911A1D0A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290" y="959887"/>
            <a:ext cx="10061294" cy="685522"/>
          </a:xfrm>
        </p:spPr>
        <p:txBody>
          <a:bodyPr/>
          <a:lstStyle/>
          <a:p>
            <a:r>
              <a:rPr lang="zh-TW" altLang="en-US" dirty="0"/>
              <a:t>新案審查通過後，若有於申請書填寫</a:t>
            </a:r>
            <a:r>
              <a:rPr lang="en-US" altLang="zh-TW" dirty="0"/>
              <a:t>ClinicalTrials.gov</a:t>
            </a:r>
            <a:r>
              <a:rPr lang="zh-TW" altLang="en-US" dirty="0"/>
              <a:t>分頁內容者，可於案件列表下載</a:t>
            </a:r>
            <a:r>
              <a:rPr lang="en-US" altLang="zh-TW" dirty="0"/>
              <a:t>XML</a:t>
            </a:r>
            <a:r>
              <a:rPr lang="zh-TW" altLang="en-US" dirty="0"/>
              <a:t>檔至</a:t>
            </a:r>
            <a:r>
              <a:rPr lang="en-US" altLang="zh-TW" dirty="0"/>
              <a:t>ClinicalTrials.gov</a:t>
            </a:r>
            <a:r>
              <a:rPr lang="zh-TW" altLang="en-US" dirty="0"/>
              <a:t>上傳登錄。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AB7B93BF-3E18-4E9B-B64F-82EF8B1861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1781" y="1757546"/>
            <a:ext cx="9972675" cy="4019550"/>
          </a:xfr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0EBDDAF8-CC15-41E1-887C-F5704FE8F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435" y="1823912"/>
            <a:ext cx="1384826" cy="3663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 descr="畫面剪輯">
            <a:extLst>
              <a:ext uri="{FF2B5EF4-FFF2-40B4-BE49-F238E27FC236}">
                <a16:creationId xmlns:a16="http://schemas.microsoft.com/office/drawing/2014/main" id="{B2B3BB0E-E0D8-4739-BCB7-5728CF7FA9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"/>
          <a:stretch/>
        </p:blipFill>
        <p:spPr>
          <a:xfrm>
            <a:off x="3057797" y="3625700"/>
            <a:ext cx="8282617" cy="30621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70801C4E-453F-4701-AFB1-89718A551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3352" y="4958115"/>
            <a:ext cx="1264322" cy="175302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圖說文字: 直線加上框線和強調線 11">
            <a:extLst>
              <a:ext uri="{FF2B5EF4-FFF2-40B4-BE49-F238E27FC236}">
                <a16:creationId xmlns:a16="http://schemas.microsoft.com/office/drawing/2014/main" id="{F45AEC5C-9188-4D2E-AAF3-56EB6F828894}"/>
              </a:ext>
            </a:extLst>
          </p:cNvPr>
          <p:cNvSpPr/>
          <p:nvPr/>
        </p:nvSpPr>
        <p:spPr>
          <a:xfrm>
            <a:off x="9462976" y="4125432"/>
            <a:ext cx="2498651" cy="637545"/>
          </a:xfrm>
          <a:prstGeom prst="accentBorderCallout1">
            <a:avLst>
              <a:gd name="adj1" fmla="val 32587"/>
              <a:gd name="adj2" fmla="val -6197"/>
              <a:gd name="adj3" fmla="val 132253"/>
              <a:gd name="adj4" fmla="val -474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新案已通過才會顯示。</a:t>
            </a:r>
          </a:p>
        </p:txBody>
      </p:sp>
      <p:pic>
        <p:nvPicPr>
          <p:cNvPr id="13" name="圖形 12" descr="游標 以實心填滿">
            <a:extLst>
              <a:ext uri="{FF2B5EF4-FFF2-40B4-BE49-F238E27FC236}">
                <a16:creationId xmlns:a16="http://schemas.microsoft.com/office/drawing/2014/main" id="{CF15298F-70AF-4657-9E3E-0C2DA2A60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2872" y="60466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51A793F-D91F-4046-B330-A7D32F328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03" y="1595708"/>
            <a:ext cx="690772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帳號申請</a:t>
            </a: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2.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帳號登入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3.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主畫面功能介紹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4.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個人資料管理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5.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帳號管理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6.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線上申請新案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7.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顯著利益申報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8.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查看計畫狀態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9.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與計畫相關之各類通報</a:t>
            </a:r>
            <a:br>
              <a:rPr lang="en-US" altLang="zh-TW" b="1" dirty="0"/>
            </a:br>
            <a:r>
              <a:rPr lang="en-US" altLang="zh-TW" b="1" dirty="0"/>
              <a:t>10. </a:t>
            </a:r>
            <a:r>
              <a:rPr lang="zh-TW" altLang="en-US" b="1" dirty="0"/>
              <a:t>資訊安全注意事項</a:t>
            </a:r>
          </a:p>
        </p:txBody>
      </p:sp>
    </p:spTree>
    <p:extLst>
      <p:ext uri="{BB962C8B-B14F-4D97-AF65-F5344CB8AC3E}">
        <p14:creationId xmlns:p14="http://schemas.microsoft.com/office/powerpoint/2010/main" val="31000034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10.1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使用密碼注意要點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87054" y="1095375"/>
            <a:ext cx="10138145" cy="4667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維持密碼的機密性：一般資訊系統之使用者應至少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 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更換通行密碼一次，並禁止重複使用相同的密碼。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應避免將通行密碼記錄在書面上，或張貼於個人電腦、螢幕或其它容易洩漏秘密之場所。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密碼的長度最少應有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碼長度，且應符合密碼設置原則。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密碼設定應以數字、英文字母大小寫、特殊符號混合使用。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勿將帳號密碼借給他人使用或與他人共用。</a:t>
            </a:r>
          </a:p>
        </p:txBody>
      </p:sp>
    </p:spTree>
    <p:extLst>
      <p:ext uri="{BB962C8B-B14F-4D97-AF65-F5344CB8AC3E}">
        <p14:creationId xmlns:p14="http://schemas.microsoft.com/office/powerpoint/2010/main" val="7886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51A793F-D91F-4046-B330-A7D32F328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03" y="1702038"/>
            <a:ext cx="690772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/>
              <a:t>1.   </a:t>
            </a:r>
            <a:r>
              <a:rPr lang="zh-TW" altLang="en-US" b="1" dirty="0"/>
              <a:t>帳號申請</a:t>
            </a:r>
            <a:r>
              <a:rPr lang="en-US" altLang="zh-TW" b="1" dirty="0"/>
              <a:t> 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2.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帳號登入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3.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主畫面功能介紹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4.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個人資料管理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5.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帳號管理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6.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線上申請新案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7.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顯著利益申報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8.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查看計畫狀態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9.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與計畫相關之各類通報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10.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資訊安全注意事項</a:t>
            </a:r>
          </a:p>
        </p:txBody>
      </p:sp>
    </p:spTree>
    <p:extLst>
      <p:ext uri="{BB962C8B-B14F-4D97-AF65-F5344CB8AC3E}">
        <p14:creationId xmlns:p14="http://schemas.microsoft.com/office/powerpoint/2010/main" val="13221844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48AFF6E1-8324-44BE-A62D-7B04B5AD3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聯絡方式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4DBABDFB-DC7A-423A-A6DE-1A94F3407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292" y="1691713"/>
            <a:ext cx="5041059" cy="401880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第一線諮詢：貴院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IRB/REC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第二線諮詢：於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PTMS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右上方點選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問題通報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連結填寫並傳送。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若您對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CIMS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想進一步瞭解，歡迎您至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www.cims.tw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查看。</a:t>
            </a:r>
          </a:p>
          <a:p>
            <a:endParaRPr lang="zh-TW" altLang="en-US" dirty="0"/>
          </a:p>
        </p:txBody>
      </p:sp>
      <p:pic>
        <p:nvPicPr>
          <p:cNvPr id="8" name="Picture 3" descr="X:\13. 宣傳文件\cims_qr.jpg">
            <a:extLst>
              <a:ext uri="{FF2B5EF4-FFF2-40B4-BE49-F238E27FC236}">
                <a16:creationId xmlns:a16="http://schemas.microsoft.com/office/drawing/2014/main" id="{C9D8F0BD-7283-4613-B4B2-CBBB6736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41" y="3851439"/>
            <a:ext cx="1208822" cy="1188343"/>
          </a:xfrm>
          <a:prstGeom prst="rect">
            <a:avLst/>
          </a:prstGeom>
          <a:noFill/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E626816-86E5-4171-8BE7-AA37C01488A9}"/>
              </a:ext>
            </a:extLst>
          </p:cNvPr>
          <p:cNvSpPr txBox="1"/>
          <p:nvPr/>
        </p:nvSpPr>
        <p:spPr>
          <a:xfrm>
            <a:off x="810845" y="4988465"/>
            <a:ext cx="157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www.cims.tw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261B149-7EF6-445A-AD92-645DEFE3F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514" y="1691713"/>
            <a:ext cx="4993139" cy="32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2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874065E1-A921-4630-A3CA-7D066D59DB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12995" y="2289175"/>
            <a:ext cx="9545373" cy="4019550"/>
          </a:xfrm>
          <a:prstGeom prst="rect">
            <a:avLst/>
          </a:prstGeom>
        </p:spPr>
      </p:pic>
      <p:sp>
        <p:nvSpPr>
          <p:cNvPr id="7" name="圓角矩形圖說文字 6"/>
          <p:cNvSpPr/>
          <p:nvPr/>
        </p:nvSpPr>
        <p:spPr>
          <a:xfrm>
            <a:off x="7451298" y="5156968"/>
            <a:ext cx="3427707" cy="526565"/>
          </a:xfrm>
          <a:prstGeom prst="wedgeRoundRectCallout">
            <a:avLst>
              <a:gd name="adj1" fmla="val -62575"/>
              <a:gd name="adj2" fmla="val -10356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點選「申請帳號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Sign Up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5278579" y="4709316"/>
            <a:ext cx="1710696" cy="3515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B9859C1A-D789-4AE3-9617-900EB93EC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PTMS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系統帳號申請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8F5FFD4F-1DD2-473F-A033-D9F3AA8D6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訓練機網址：</a:t>
            </a:r>
            <a:r>
              <a:rPr lang="en-US" altLang="zh-TW" dirty="0">
                <a:hlinkClick r:id="rId4"/>
              </a:rPr>
              <a:t>https://eckirb.cims.tw/_wiPtms/</a:t>
            </a:r>
            <a:endParaRPr lang="zh-TW" altLang="en-US" dirty="0"/>
          </a:p>
        </p:txBody>
      </p:sp>
      <p:sp>
        <p:nvSpPr>
          <p:cNvPr id="10" name="標題 3"/>
          <p:cNvSpPr txBox="1">
            <a:spLocks/>
          </p:cNvSpPr>
          <p:nvPr/>
        </p:nvSpPr>
        <p:spPr>
          <a:xfrm>
            <a:off x="2390641" y="132229"/>
            <a:ext cx="7498080" cy="72112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01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1738"/>
            <a:ext cx="7416000" cy="61262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矩形 6"/>
          <p:cNvSpPr/>
          <p:nvPr/>
        </p:nvSpPr>
        <p:spPr>
          <a:xfrm>
            <a:off x="0" y="4113581"/>
            <a:ext cx="2687018" cy="5094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3963242" y="2364002"/>
            <a:ext cx="4063963" cy="1430867"/>
          </a:xfrm>
          <a:prstGeom prst="wedgeRoundRectCallout">
            <a:avLst>
              <a:gd name="adj1" fmla="val -80259"/>
              <a:gd name="adj2" fmla="val 9608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若申請者為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或廠商管理者，此欄位請點選「是」。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此類申請會由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審核帳號。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通過後將開啟相對應的權限。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77AAB98-AC45-4E99-B25E-7F0BE0304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1.2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填寫帳號申請表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9DE307A-7883-49DE-B244-B4DD2F2448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289" r="18330" b="31205"/>
          <a:stretch/>
        </p:blipFill>
        <p:spPr>
          <a:xfrm>
            <a:off x="5638726" y="4037083"/>
            <a:ext cx="6495517" cy="90361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圓角矩形圖說文字 4">
            <a:extLst>
              <a:ext uri="{FF2B5EF4-FFF2-40B4-BE49-F238E27FC236}">
                <a16:creationId xmlns:a16="http://schemas.microsoft.com/office/drawing/2014/main" id="{69339901-B8BE-46B2-AC10-2879C1CF8495}"/>
              </a:ext>
            </a:extLst>
          </p:cNvPr>
          <p:cNvSpPr/>
          <p:nvPr/>
        </p:nvSpPr>
        <p:spPr>
          <a:xfrm>
            <a:off x="8275003" y="2025517"/>
            <a:ext cx="3814328" cy="1769352"/>
          </a:xfrm>
          <a:prstGeom prst="wedgeRoundRectCallout">
            <a:avLst>
              <a:gd name="adj1" fmla="val -46951"/>
              <a:gd name="adj2" fmla="val 9037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申請者若為授權的使用者，需填寫所屬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或廠商管理者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(IM)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此類申請會由填寫的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審核帳號是否通過。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23FB76F9-EA0C-4637-9EB3-8382178BD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793" y="5308737"/>
            <a:ext cx="6183207" cy="109054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76018FDB-F0CC-4DA9-B2E2-2CD08323584F}"/>
              </a:ext>
            </a:extLst>
          </p:cNvPr>
          <p:cNvSpPr/>
          <p:nvPr/>
        </p:nvSpPr>
        <p:spPr>
          <a:xfrm>
            <a:off x="5638726" y="4552604"/>
            <a:ext cx="6495516" cy="3784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箭號: 向下 3">
            <a:extLst>
              <a:ext uri="{FF2B5EF4-FFF2-40B4-BE49-F238E27FC236}">
                <a16:creationId xmlns:a16="http://schemas.microsoft.com/office/drawing/2014/main" id="{2A9F7845-46FB-4C81-9352-A38CC7D5F3E3}"/>
              </a:ext>
            </a:extLst>
          </p:cNvPr>
          <p:cNvSpPr/>
          <p:nvPr/>
        </p:nvSpPr>
        <p:spPr>
          <a:xfrm>
            <a:off x="9538632" y="4867785"/>
            <a:ext cx="336884" cy="4838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63EAA01-C845-47C4-9F54-0E5AC188840C}"/>
              </a:ext>
            </a:extLst>
          </p:cNvPr>
          <p:cNvSpPr/>
          <p:nvPr/>
        </p:nvSpPr>
        <p:spPr>
          <a:xfrm>
            <a:off x="1190825" y="3429000"/>
            <a:ext cx="2687018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78193E1-C5F5-4C58-9A5D-094AF7C214A0}"/>
              </a:ext>
            </a:extLst>
          </p:cNvPr>
          <p:cNvSpPr/>
          <p:nvPr/>
        </p:nvSpPr>
        <p:spPr>
          <a:xfrm>
            <a:off x="3963242" y="755053"/>
            <a:ext cx="3577370" cy="15318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帳號開通後，使用者</a:t>
            </a:r>
            <a:r>
              <a:rPr lang="zh-TW" altLang="en-US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自行修改中文姓名。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電子郵件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必填，僅能設定</a:t>
            </a:r>
            <a:r>
              <a:rPr lang="zh-TW" altLang="en-US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一組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接收通知重要工具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23" name="圖形 22" descr="警告 以實心填滿">
            <a:extLst>
              <a:ext uri="{FF2B5EF4-FFF2-40B4-BE49-F238E27FC236}">
                <a16:creationId xmlns:a16="http://schemas.microsoft.com/office/drawing/2014/main" id="{DD820E96-6809-4649-BCA6-8B91907BD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476" y="331782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5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" y="800905"/>
            <a:ext cx="5957555" cy="52385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圓角矩形圖說文字 4"/>
          <p:cNvSpPr/>
          <p:nvPr/>
        </p:nvSpPr>
        <p:spPr>
          <a:xfrm>
            <a:off x="773669" y="4281769"/>
            <a:ext cx="3680268" cy="863121"/>
          </a:xfrm>
          <a:prstGeom prst="wedgeRoundRectCallout">
            <a:avLst>
              <a:gd name="adj1" fmla="val -50201"/>
              <a:gd name="adj2" fmla="val 14490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填寫完成後，點選「申請帳號」會出現申請確認訊息。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0" y="5732992"/>
            <a:ext cx="721895" cy="3241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28575">
                <a:solidFill>
                  <a:schemeClr val="tx1"/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網頁訊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7" y="2441394"/>
            <a:ext cx="4560862" cy="15422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FA09D45A-AB94-4040-AC79-BAA6A0DF9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帳號申請及核可通知信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862773FC-FE7A-4E6E-8567-7FD447615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950" y="1422875"/>
            <a:ext cx="5915025" cy="2943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6F49EF4D-6988-42C5-948B-1A89335EBA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361"/>
          <a:stretch/>
        </p:blipFill>
        <p:spPr>
          <a:xfrm>
            <a:off x="6006494" y="3872747"/>
            <a:ext cx="5305425" cy="2943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8ACBEFB-3860-45D7-895B-BA16F76F2B78}"/>
              </a:ext>
            </a:extLst>
          </p:cNvPr>
          <p:cNvSpPr/>
          <p:nvPr/>
        </p:nvSpPr>
        <p:spPr>
          <a:xfrm>
            <a:off x="9018808" y="1896017"/>
            <a:ext cx="3167269" cy="8405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提出申請後，系統會寄發申請帳號通知信給申請者。</a:t>
            </a:r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88B0F7E9-234A-4E73-B684-0523DCA3FFCF}"/>
              </a:ext>
            </a:extLst>
          </p:cNvPr>
          <p:cNvSpPr/>
          <p:nvPr/>
        </p:nvSpPr>
        <p:spPr>
          <a:xfrm>
            <a:off x="5218043" y="3019613"/>
            <a:ext cx="745435" cy="4093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0B69F8C-67A9-416A-B2AB-ADFCD88BB96E}"/>
              </a:ext>
            </a:extLst>
          </p:cNvPr>
          <p:cNvSpPr/>
          <p:nvPr/>
        </p:nvSpPr>
        <p:spPr>
          <a:xfrm>
            <a:off x="9018808" y="4169002"/>
            <a:ext cx="2588413" cy="8405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審核通過後系統會寄通知信給申請者。</a:t>
            </a:r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F3A24F07-B80D-413F-AB84-E20BDD9025E5}"/>
              </a:ext>
            </a:extLst>
          </p:cNvPr>
          <p:cNvSpPr/>
          <p:nvPr/>
        </p:nvSpPr>
        <p:spPr>
          <a:xfrm rot="5400000">
            <a:off x="9660007" y="3706553"/>
            <a:ext cx="745435" cy="4093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30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51A793F-D91F-4046-B330-A7D32F328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03" y="1702038"/>
            <a:ext cx="690772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帳號申請</a:t>
            </a: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br>
              <a:rPr lang="en-US" altLang="zh-TW" b="1" dirty="0"/>
            </a:br>
            <a:r>
              <a:rPr lang="en-US" altLang="zh-TW" b="1" dirty="0"/>
              <a:t>2.   </a:t>
            </a:r>
            <a:r>
              <a:rPr lang="zh-TW" altLang="en-US" b="1" dirty="0"/>
              <a:t>帳號登入</a:t>
            </a:r>
            <a:br>
              <a:rPr lang="en-US" altLang="zh-TW" b="1" dirty="0"/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3.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主畫面功能介紹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4.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個人資料管理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5.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帳號管理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6.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線上申請新案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7.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顯著利益申報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8.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查看計畫狀態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9.  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與計畫相關之各類通報</a:t>
            </a:r>
            <a:b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TW" b="1" dirty="0">
                <a:solidFill>
                  <a:schemeClr val="bg2">
                    <a:lumMod val="90000"/>
                  </a:schemeClr>
                </a:solidFill>
              </a:rPr>
              <a:t>10. </a:t>
            </a:r>
            <a:r>
              <a:rPr lang="zh-TW" altLang="en-US" b="1" dirty="0">
                <a:solidFill>
                  <a:schemeClr val="bg2">
                    <a:lumMod val="90000"/>
                  </a:schemeClr>
                </a:solidFill>
              </a:rPr>
              <a:t>資訊安全注意事項</a:t>
            </a:r>
          </a:p>
        </p:txBody>
      </p:sp>
    </p:spTree>
    <p:extLst>
      <p:ext uri="{BB962C8B-B14F-4D97-AF65-F5344CB8AC3E}">
        <p14:creationId xmlns:p14="http://schemas.microsoft.com/office/powerpoint/2010/main" val="2570976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5640</TotalTime>
  <Words>3107</Words>
  <Application>Microsoft Office PowerPoint</Application>
  <PresentationFormat>寬螢幕</PresentationFormat>
  <Paragraphs>268</Paragraphs>
  <Slides>50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0" baseType="lpstr">
      <vt:lpstr>Yu Mincho Light</vt:lpstr>
      <vt:lpstr>微軟正黑體</vt:lpstr>
      <vt:lpstr>微軟正黑體 Light</vt:lpstr>
      <vt:lpstr>Arial</vt:lpstr>
      <vt:lpstr>Calibri</vt:lpstr>
      <vt:lpstr>Calibri Light</vt:lpstr>
      <vt:lpstr>Segoe UI Emoji</vt:lpstr>
      <vt:lpstr>Times New Roman</vt:lpstr>
      <vt:lpstr>Wingdings</vt:lpstr>
      <vt:lpstr>Office 佈景主題</vt:lpstr>
      <vt:lpstr>   計畫主持人系統操作教育訓練</vt:lpstr>
      <vt:lpstr>以PTMS取代過去IRB/REC紙本運作流程</vt:lpstr>
      <vt:lpstr>PTMS透過國內醫學中心彼此協調統一申請書內容</vt:lpstr>
      <vt:lpstr>1.   帳號申請  2.   帳號登入 3.   主畫面功能介紹 4.   個人資料管理 5.   帳號管理 6.   線上申請新案 7.   顯著利益申報 8.   查看計畫狀態 9.   與計畫相關之各類通報 10. 資訊安全注意事項</vt:lpstr>
      <vt:lpstr>1.   帳號申請  2.   帳號登入 3.   主畫面功能介紹 4.   個人資料管理 5.   帳號管理 6.   線上申請新案 7.   顯著利益申報 8.   查看計畫狀態 9.   與計畫相關之各類通報 10. 資訊安全注意事項</vt:lpstr>
      <vt:lpstr>1.1 PTMS系統帳號申請</vt:lpstr>
      <vt:lpstr>1.2 填寫帳號申請表</vt:lpstr>
      <vt:lpstr>1.3 帳號申請及核可通知信</vt:lpstr>
      <vt:lpstr>1.   帳號申請  2.   帳號登入 3.   主畫面功能介紹 4.   個人資料管理 5.   帳號管理 6.   線上申請新案 7.   顯著利益申報 8.   查看計畫狀態 9.   與計畫相關之各類通報 10. 資訊安全注意事項</vt:lpstr>
      <vt:lpstr>2.1 帳號登入</vt:lpstr>
      <vt:lpstr>2.2 忘記密碼操作方式</vt:lpstr>
      <vt:lpstr>1.   帳號申請  2.   帳號登入 3.   主畫面功能介紹 4.   個人資料管理 5.   帳號管理 6.   線上申請新案 7.   顯著利益申報 8.   查看計畫狀態 9.   與計畫相關之各類通報 10. 資訊安全注意事項</vt:lpstr>
      <vt:lpstr>3.1 切換角色功能</vt:lpstr>
      <vt:lpstr>3.2 主畫面功能介紹</vt:lpstr>
      <vt:lpstr>3.3 分頁案件列表說明</vt:lpstr>
      <vt:lpstr>1.   帳號申請  2.   帳號登入 3.   主畫面功能介紹 4.   個人資料管理 5.   帳號管理 6.   線上申請新案 7.   顯著利益申報 8.   查看計畫狀態 9.   與計畫相關之各類通報 10. 資訊安全注意事項</vt:lpstr>
      <vt:lpstr>4.1 更新個人資料</vt:lpstr>
      <vt:lpstr>4.2 上傳相關訓練課程及個人學經歷電子檔</vt:lpstr>
      <vt:lpstr>1.   帳號申請  2.   帳號登入 3.   主畫面功能介紹 4.   個人資料管理 5.   帳號管理 6.   線上申請新案 7.   顯著利益申報 8.   查看計畫狀態 9.   與計畫相關之各類通報 10. 資訊安全注意事項</vt:lpstr>
      <vt:lpstr>5.1 PI帳號管理功能說明</vt:lpstr>
      <vt:lpstr>5.2 PI審核授權使用者帳號申請</vt:lpstr>
      <vt:lpstr>5.3 PI管理授權使用者帳號權限 </vt:lpstr>
      <vt:lpstr>1.   帳號申請  2.   帳號登入 3.   主畫面功能介紹 4.   個人資料管理 5.   帳號管理 6.   線上申請新案 7.   顯著利益申報 8.   查看計畫狀態 9.   與計畫相關之各類通報 10. 資訊安全注意事項</vt:lpstr>
      <vt:lpstr>6.1 填寫新案申請書</vt:lpstr>
      <vt:lpstr>6.2 填寫研究計畫基本資料</vt:lpstr>
      <vt:lpstr>6.3 設定研究團隊及聯絡人</vt:lpstr>
      <vt:lpstr>6.4 以分頁方式填寫新案申請書</vt:lpstr>
      <vt:lpstr>6.5 下載新案申請書</vt:lpstr>
      <vt:lpstr>6.6 填寫【資料安全監測委員會】相關資訊</vt:lpstr>
      <vt:lpstr>6.7 上傳新案送審文件</vt:lpstr>
      <vt:lpstr>6.8 送出申請</vt:lpstr>
      <vt:lpstr>6.9 確認是否送出成功</vt:lpstr>
      <vt:lpstr>6.10 新案送出成功通知信</vt:lpstr>
      <vt:lpstr>1.   帳號申請  2.   帳號登入 3.   主畫面功能介紹 4.   個人資料管理 5.   帳號管理 6.   線上申請新案 7.   顯著利益申報 8.   查看計畫狀態 9.   與計畫相關之各類通報 10. 資訊安全注意事項</vt:lpstr>
      <vt:lpstr>7.1 收到需完成【顯著利益申報】通知信件</vt:lpstr>
      <vt:lpstr>7.2 由首頁【顯著利益申報】頁籤進入填寫</vt:lpstr>
      <vt:lpstr>7.3 由【案件審查流程選單】進入填寫</vt:lpstr>
      <vt:lpstr>7.4 填寫顯著利益申報資料</vt:lpstr>
      <vt:lpstr>7.5 檢視填寫過的COI內容</vt:lpstr>
      <vt:lpstr>1.   帳號申請  2.   帳號登入 3.   主畫面功能介紹 4.   個人資料管理 5.   帳號管理 6.   線上申請新案 7.   顯著利益申報 8.   查看計畫狀態 9.   與計畫相關之各類通報 10. 資訊安全注意事項</vt:lpstr>
      <vt:lpstr>8.1 於首頁計畫列表或搜尋功能選擇案件</vt:lpstr>
      <vt:lpstr>8.2 查看案件【狀態】頁面 </vt:lpstr>
      <vt:lpstr>8.3 審查階段說明</vt:lpstr>
      <vt:lpstr>8.4 【審查作業流程】頁面說明</vt:lpstr>
      <vt:lpstr>1. 帳號申請  2. 帳號登入 3. 主畫面功能介紹 4. 個人資料管理 5. 帳號管理 6. 線上申請新案 7. 顯著利益申報 8. 查看計畫狀態 9. 與計畫相關之各類通報 10. 資訊安全注意事項</vt:lpstr>
      <vt:lpstr>9.1 於案件【狀態】頁面提出與本案相關之通報</vt:lpstr>
      <vt:lpstr>9.2 提供上傳至ClinicalTrials.gov之XML檔案功能</vt:lpstr>
      <vt:lpstr>1. 帳號申請  2. 帳號登入 3. 主畫面功能介紹 4. 個人資料管理 5. 帳號管理 6. 線上申請新案 7. 顯著利益申報 8. 查看計畫狀態 9. 與計畫相關之各類通報 10. 資訊安全注意事項</vt:lpstr>
      <vt:lpstr>10.1 使用密碼注意要點</vt:lpstr>
      <vt:lpstr>聯絡方式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蕭竹儀</dc:creator>
  <cp:lastModifiedBy>明凱文</cp:lastModifiedBy>
  <cp:revision>155</cp:revision>
  <dcterms:created xsi:type="dcterms:W3CDTF">2021-11-09T09:12:31Z</dcterms:created>
  <dcterms:modified xsi:type="dcterms:W3CDTF">2023-01-13T01:40:46Z</dcterms:modified>
</cp:coreProperties>
</file>